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3" r:id="rId5"/>
    <p:sldId id="265" r:id="rId6"/>
    <p:sldId id="266" r:id="rId7"/>
    <p:sldId id="267" r:id="rId8"/>
    <p:sldId id="268" r:id="rId9"/>
    <p:sldId id="269" r:id="rId10"/>
    <p:sldId id="279" r:id="rId11"/>
    <p:sldId id="270" r:id="rId12"/>
    <p:sldId id="271" r:id="rId13"/>
    <p:sldId id="272" r:id="rId14"/>
    <p:sldId id="273" r:id="rId15"/>
    <p:sldId id="274" r:id="rId16"/>
    <p:sldId id="275" r:id="rId17"/>
    <p:sldId id="276" r:id="rId18"/>
    <p:sldId id="282" r:id="rId19"/>
    <p:sldId id="283" r:id="rId20"/>
    <p:sldId id="277" r:id="rId21"/>
    <p:sldId id="264" r:id="rId22"/>
    <p:sldId id="262"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3"/>
    <p:restoredTop sz="82109"/>
  </p:normalViewPr>
  <p:slideViewPr>
    <p:cSldViewPr snapToGrid="0" snapToObjects="1">
      <p:cViewPr varScale="1">
        <p:scale>
          <a:sx n="104" d="100"/>
          <a:sy n="104" d="100"/>
        </p:scale>
        <p:origin x="2016"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8F8F2A-FC98-A740-B05B-D031319A451F}" type="datetimeFigureOut">
              <a:rPr lang="en-US" smtClean="0"/>
              <a:t>11/9/19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92E10-4A46-AC44-AF1E-BD242CF79E94}" type="slidenum">
              <a:rPr lang="en-US" smtClean="0"/>
              <a:t>‹#›</a:t>
            </a:fld>
            <a:endParaRPr lang="en-US"/>
          </a:p>
        </p:txBody>
      </p:sp>
    </p:spTree>
    <p:extLst>
      <p:ext uri="{BB962C8B-B14F-4D97-AF65-F5344CB8AC3E}">
        <p14:creationId xmlns:p14="http://schemas.microsoft.com/office/powerpoint/2010/main" val="3292430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a:t>
            </a:r>
          </a:p>
        </p:txBody>
      </p:sp>
      <p:sp>
        <p:nvSpPr>
          <p:cNvPr id="4" name="Slide Number Placeholder 3"/>
          <p:cNvSpPr>
            <a:spLocks noGrp="1"/>
          </p:cNvSpPr>
          <p:nvPr>
            <p:ph type="sldNum" sz="quarter" idx="10"/>
          </p:nvPr>
        </p:nvSpPr>
        <p:spPr/>
        <p:txBody>
          <a:bodyPr/>
          <a:lstStyle/>
          <a:p>
            <a:fld id="{04292E10-4A46-AC44-AF1E-BD242CF79E94}" type="slidenum">
              <a:rPr lang="en-US" smtClean="0"/>
              <a:t>1</a:t>
            </a:fld>
            <a:endParaRPr lang="en-US"/>
          </a:p>
        </p:txBody>
      </p:sp>
    </p:spTree>
    <p:extLst>
      <p:ext uri="{BB962C8B-B14F-4D97-AF65-F5344CB8AC3E}">
        <p14:creationId xmlns:p14="http://schemas.microsoft.com/office/powerpoint/2010/main" val="1872062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a linear collection of cells. Here we have (from top to bottom): some output from a previous code cell, a markdown cell, another code cell, some output, another markdown cell, another code cell, and some more output.</a:t>
            </a:r>
          </a:p>
        </p:txBody>
      </p:sp>
      <p:sp>
        <p:nvSpPr>
          <p:cNvPr id="4" name="Slide Number Placeholder 3"/>
          <p:cNvSpPr>
            <a:spLocks noGrp="1"/>
          </p:cNvSpPr>
          <p:nvPr>
            <p:ph type="sldNum" sz="quarter" idx="5"/>
          </p:nvPr>
        </p:nvSpPr>
        <p:spPr/>
        <p:txBody>
          <a:bodyPr/>
          <a:lstStyle/>
          <a:p>
            <a:fld id="{04292E10-4A46-AC44-AF1E-BD242CF79E94}" type="slidenum">
              <a:rPr lang="en-US" smtClean="0"/>
              <a:t>10</a:t>
            </a:fld>
            <a:endParaRPr lang="en-US"/>
          </a:p>
        </p:txBody>
      </p:sp>
    </p:spTree>
    <p:extLst>
      <p:ext uri="{BB962C8B-B14F-4D97-AF65-F5344CB8AC3E}">
        <p14:creationId xmlns:p14="http://schemas.microsoft.com/office/powerpoint/2010/main" val="4051916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output is not too exciting. Pictures **are** worth a thousand words. Data visualizations are the main reason to use R, especially the ggplot2 package (the grammar of graphics). In the next few slides, we will look at some TMT labeling data where a mouse brain prep was digested, split into 6 aliquots, labeled with TMT reagents, mixed in a 25 to 20 to 15 to 10 to 5 to 2.5 set of dilutions, and analyzed on a Thermo Fusion using the SPS MS3 method.</a:t>
            </a:r>
          </a:p>
          <a:p>
            <a:endParaRPr lang="en-US" dirty="0"/>
          </a:p>
          <a:p>
            <a:r>
              <a:rPr lang="en-US" dirty="0"/>
              <a:t>Recovering the dilution series factors is rather trivial. The SPS MS3 data is very accurate. What is more interesting is seeing how the data quality varies as we go from PSMs to peptides to proteins. As we go from individual scans to proteins, we can aggregate more and more and see if that improves the data. The full notebook can be found at this URL on </a:t>
            </a:r>
            <a:r>
              <a:rPr lang="en-US" dirty="0" err="1"/>
              <a:t>Github</a:t>
            </a:r>
            <a:r>
              <a:rPr lang="en-US" dirty="0"/>
              <a:t>.</a:t>
            </a:r>
          </a:p>
        </p:txBody>
      </p:sp>
      <p:sp>
        <p:nvSpPr>
          <p:cNvPr id="4" name="Slide Number Placeholder 3"/>
          <p:cNvSpPr>
            <a:spLocks noGrp="1"/>
          </p:cNvSpPr>
          <p:nvPr>
            <p:ph type="sldNum" sz="quarter" idx="5"/>
          </p:nvPr>
        </p:nvSpPr>
        <p:spPr/>
        <p:txBody>
          <a:bodyPr/>
          <a:lstStyle/>
          <a:p>
            <a:fld id="{04292E10-4A46-AC44-AF1E-BD242CF79E94}" type="slidenum">
              <a:rPr lang="en-US" smtClean="0"/>
              <a:t>11</a:t>
            </a:fld>
            <a:endParaRPr lang="en-US"/>
          </a:p>
        </p:txBody>
      </p:sp>
    </p:spTree>
    <p:extLst>
      <p:ext uri="{BB962C8B-B14F-4D97-AF65-F5344CB8AC3E}">
        <p14:creationId xmlns:p14="http://schemas.microsoft.com/office/powerpoint/2010/main" val="3501636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PSMs. Here is part of the notebook. I made a vector that is the average of the 6 dilution series vectors to use as the x-axis for plotting purposes. The code cell has R commands to create two plots. The first plot is shown in the output cell. The different dilutions create the spoke like pattern where the slopes are the dilution factors. Each dilution series is in a different color, with a different plot symbol, has a linear fit line (in a matching color), a key, axis labels, gridlines, and a title. That takes just 4 lines of code. Each of the 6 PSM dilution series vectors is about 60,000 points to plot!</a:t>
            </a:r>
          </a:p>
        </p:txBody>
      </p:sp>
      <p:sp>
        <p:nvSpPr>
          <p:cNvPr id="4" name="Slide Number Placeholder 3"/>
          <p:cNvSpPr>
            <a:spLocks noGrp="1"/>
          </p:cNvSpPr>
          <p:nvPr>
            <p:ph type="sldNum" sz="quarter" idx="5"/>
          </p:nvPr>
        </p:nvSpPr>
        <p:spPr/>
        <p:txBody>
          <a:bodyPr/>
          <a:lstStyle/>
          <a:p>
            <a:fld id="{04292E10-4A46-AC44-AF1E-BD242CF79E94}" type="slidenum">
              <a:rPr lang="en-US" smtClean="0"/>
              <a:t>12</a:t>
            </a:fld>
            <a:endParaRPr lang="en-US"/>
          </a:p>
        </p:txBody>
      </p:sp>
    </p:spTree>
    <p:extLst>
      <p:ext uri="{BB962C8B-B14F-4D97-AF65-F5344CB8AC3E}">
        <p14:creationId xmlns:p14="http://schemas.microsoft.com/office/powerpoint/2010/main" val="4149941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data series converge on the origin, the plot in the lower left corner is pretty busy. We can very easily create a second plot with expanded axes scales (shown on the right). We can see that the series are still separated from each other, but the data is getting noisier as the intensities get smaller. The TMT reporter ion data is the reporter ion peak height (intensity).</a:t>
            </a:r>
          </a:p>
        </p:txBody>
      </p:sp>
      <p:sp>
        <p:nvSpPr>
          <p:cNvPr id="4" name="Slide Number Placeholder 3"/>
          <p:cNvSpPr>
            <a:spLocks noGrp="1"/>
          </p:cNvSpPr>
          <p:nvPr>
            <p:ph type="sldNum" sz="quarter" idx="5"/>
          </p:nvPr>
        </p:nvSpPr>
        <p:spPr/>
        <p:txBody>
          <a:bodyPr/>
          <a:lstStyle/>
          <a:p>
            <a:fld id="{04292E10-4A46-AC44-AF1E-BD242CF79E94}" type="slidenum">
              <a:rPr lang="en-US" smtClean="0"/>
              <a:t>13</a:t>
            </a:fld>
            <a:endParaRPr lang="en-US"/>
          </a:p>
        </p:txBody>
      </p:sp>
    </p:spTree>
    <p:extLst>
      <p:ext uri="{BB962C8B-B14F-4D97-AF65-F5344CB8AC3E}">
        <p14:creationId xmlns:p14="http://schemas.microsoft.com/office/powerpoint/2010/main" val="2046679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was alluded to a few slides ago, the effect of aggregation on the data as we go from PSMs to peptides to proteins is interesting to look at. The aggregation function being used is simple summation. All of the reporter ion intensities from each PSM that map to the same peptide sequence are summed to make the peptide level data. After we have done the protein inference, we can sum the reporter ions from all unique peptides into protein intensity totals. Here we have 60K PSMs on the left, 20K peptides in the middle, and 2.7K protein on the right. The top row are the full scale plots and the bottom row are the expanded scales. We can clearly see that the data quality (the scatter in the data around the linear fit lines) improves as a function of aggregation. The protein data are very "tight", and the dilution series are very well separated. Remember that the differences in loading amount between series often correspond to small fold-changes. The number of data points is also reduced 22-fold going from PSMs to proteins. The median CVs are about twice as large for PSMs or peptides compared to proteins (data not shown).</a:t>
            </a:r>
          </a:p>
        </p:txBody>
      </p:sp>
      <p:sp>
        <p:nvSpPr>
          <p:cNvPr id="4" name="Slide Number Placeholder 3"/>
          <p:cNvSpPr>
            <a:spLocks noGrp="1"/>
          </p:cNvSpPr>
          <p:nvPr>
            <p:ph type="sldNum" sz="quarter" idx="5"/>
          </p:nvPr>
        </p:nvSpPr>
        <p:spPr/>
        <p:txBody>
          <a:bodyPr/>
          <a:lstStyle/>
          <a:p>
            <a:fld id="{04292E10-4A46-AC44-AF1E-BD242CF79E94}" type="slidenum">
              <a:rPr lang="en-US" smtClean="0"/>
              <a:t>14</a:t>
            </a:fld>
            <a:endParaRPr lang="en-US"/>
          </a:p>
        </p:txBody>
      </p:sp>
    </p:spTree>
    <p:extLst>
      <p:ext uri="{BB962C8B-B14F-4D97-AF65-F5344CB8AC3E}">
        <p14:creationId xmlns:p14="http://schemas.microsoft.com/office/powerpoint/2010/main" val="9490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different views of the same plot (expanded axes, linear or log scales, etc.), it does not take much more effort to make different plot types from the same data. This is some data from a mouse lens developmental study published in 2017. There were 6 time points, two </a:t>
            </a:r>
            <a:r>
              <a:rPr lang="en-US" dirty="0" err="1"/>
              <a:t>embryoinic</a:t>
            </a:r>
            <a:r>
              <a:rPr lang="en-US" dirty="0"/>
              <a:t> and 4 postnatal. The time points were each 3 days apart. There were three biological replicates done in independent experiments. I took the early time data and compared it to the late time data. We know that a small number of lens proteins will get over expressed and push down the expression levels of everything else. The Bioconductor package edgeR was used to test for differential expression (DE) and the proteins are classified as not DE, low DE significance, medium, or high significance based on FDR (BH-corrected p-values).</a:t>
            </a:r>
          </a:p>
          <a:p>
            <a:endParaRPr lang="en-US" dirty="0"/>
          </a:p>
          <a:p>
            <a:r>
              <a:rPr lang="en-US" dirty="0"/>
              <a:t>If you have done some genomics, you might like the MA plot style on the left. If you like more traditional statistical plots, you might favor the volcano plot on the right. Basic x-y scatter plots (center) are also a mainstay of exploratory statistics. I like the scatter plots because both axes are in natural measurement scales. The other plots have transformed axes. Since you do not know what plots your audience will prefer, you can hedge your bets by showing multiple plot types. R has many plot types and plot packages, so do not get too crazy...</a:t>
            </a:r>
          </a:p>
        </p:txBody>
      </p:sp>
      <p:sp>
        <p:nvSpPr>
          <p:cNvPr id="4" name="Slide Number Placeholder 3"/>
          <p:cNvSpPr>
            <a:spLocks noGrp="1"/>
          </p:cNvSpPr>
          <p:nvPr>
            <p:ph type="sldNum" sz="quarter" idx="5"/>
          </p:nvPr>
        </p:nvSpPr>
        <p:spPr/>
        <p:txBody>
          <a:bodyPr/>
          <a:lstStyle/>
          <a:p>
            <a:fld id="{04292E10-4A46-AC44-AF1E-BD242CF79E94}" type="slidenum">
              <a:rPr lang="en-US" smtClean="0"/>
              <a:t>15</a:t>
            </a:fld>
            <a:endParaRPr lang="en-US"/>
          </a:p>
        </p:txBody>
      </p:sp>
    </p:spTree>
    <p:extLst>
      <p:ext uri="{BB962C8B-B14F-4D97-AF65-F5344CB8AC3E}">
        <p14:creationId xmlns:p14="http://schemas.microsoft.com/office/powerpoint/2010/main" val="723913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(about 3000 protein-level TMT intensities) are color coded by DE status. That can be a little hard to see in detail for the MA and scatter plots. Ggplot2 has a feature called facet plots where data plots can be pulled apart and each category of data examined by itself. The colors and plot symbols stay the same, and the axis limits are kept the same for easy comparisons. You can also control how the panels are arranged.</a:t>
            </a:r>
          </a:p>
          <a:p>
            <a:endParaRPr lang="en-US" dirty="0"/>
          </a:p>
          <a:p>
            <a:r>
              <a:rPr lang="en-US" dirty="0"/>
              <a:t>The upper left MA plot for the highly significant candidates makes it easy to see that a small number of proteins are up regulated (the lens-specific proteins above the black line) and that all of the other proteins are pushed down in expression. These experiments always label the same total amount of proteins. They are like teeter-totters (seesaws); if something goes up, something else must go down.</a:t>
            </a:r>
          </a:p>
        </p:txBody>
      </p:sp>
      <p:sp>
        <p:nvSpPr>
          <p:cNvPr id="4" name="Slide Number Placeholder 3"/>
          <p:cNvSpPr>
            <a:spLocks noGrp="1"/>
          </p:cNvSpPr>
          <p:nvPr>
            <p:ph type="sldNum" sz="quarter" idx="5"/>
          </p:nvPr>
        </p:nvSpPr>
        <p:spPr/>
        <p:txBody>
          <a:bodyPr/>
          <a:lstStyle/>
          <a:p>
            <a:fld id="{04292E10-4A46-AC44-AF1E-BD242CF79E94}" type="slidenum">
              <a:rPr lang="en-US" smtClean="0"/>
              <a:t>16</a:t>
            </a:fld>
            <a:endParaRPr lang="en-US"/>
          </a:p>
        </p:txBody>
      </p:sp>
    </p:spTree>
    <p:extLst>
      <p:ext uri="{BB962C8B-B14F-4D97-AF65-F5344CB8AC3E}">
        <p14:creationId xmlns:p14="http://schemas.microsoft.com/office/powerpoint/2010/main" val="3991734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one more example of why different plots of the same data are very important. Sometimes a view of the data does not really tell you as much as you think. Other views might be needed to get the whole story. Ignorance of the data is no excuse...</a:t>
            </a:r>
          </a:p>
          <a:p>
            <a:endParaRPr lang="en-US" dirty="0"/>
          </a:p>
          <a:p>
            <a:r>
              <a:rPr lang="en-US" dirty="0"/>
              <a:t>This is still the developing mouse lens data that I presented at ASMS this June (</a:t>
            </a:r>
            <a:r>
              <a:rPr lang="en-US" dirty="0" err="1"/>
              <a:t>www.github.com</a:t>
            </a:r>
            <a:r>
              <a:rPr lang="en-US" dirty="0"/>
              <a:t>/</a:t>
            </a:r>
            <a:r>
              <a:rPr lang="en-US" dirty="0" err="1"/>
              <a:t>pwilmart</a:t>
            </a:r>
            <a:r>
              <a:rPr lang="en-US" dirty="0"/>
              <a:t>/ASMS2018). Each set of 6 time points was done in an independent TMT experiment. There were no common channels or reference standards used. Single factor, global scaling normalizations (the usual way we normalize stuff) were used to make the channels within each TMT as similar as possible and to make the channels between TMT experiments also as similar as possible.</a:t>
            </a:r>
          </a:p>
          <a:p>
            <a:endParaRPr lang="en-US" dirty="0"/>
          </a:p>
          <a:p>
            <a:r>
              <a:rPr lang="en-US" dirty="0"/>
              <a:t>One of the most common types of plots for evaluating data normalizations is the box plot. Here we have the distributions of the log2 protein intensities. The first TMT experiment data are in red, the second in green, and the third in blue. The desired pattern is to have all of the boxes in a nice horizontal line. These box plots look great, or do they?</a:t>
            </a:r>
          </a:p>
          <a:p>
            <a:endParaRPr lang="en-US" dirty="0"/>
          </a:p>
          <a:p>
            <a:r>
              <a:rPr lang="en-US" dirty="0"/>
              <a:t>Batch effects are common in genomics experiments and some type of a clustering view is often used to verify that the samples group by biological condition (i.e. treatment versus control) rather than by some arbitrary non-biological factor (e.g. by date of experiment). The multi-dimensional scaling plot (part of the </a:t>
            </a:r>
            <a:r>
              <a:rPr lang="en-US" dirty="0" err="1"/>
              <a:t>limma</a:t>
            </a:r>
            <a:r>
              <a:rPr lang="en-US" dirty="0"/>
              <a:t> Bioconductor package) shows that the data cluster very strongly by TMT experiment. Furthermore, since we have three replicates at each time point, we can compute protein coefficients of variance (CVs) at each time point and plot the distributions of those. The average median CV of 55% is not good at all.</a:t>
            </a:r>
          </a:p>
        </p:txBody>
      </p:sp>
      <p:sp>
        <p:nvSpPr>
          <p:cNvPr id="4" name="Slide Number Placeholder 3"/>
          <p:cNvSpPr>
            <a:spLocks noGrp="1"/>
          </p:cNvSpPr>
          <p:nvPr>
            <p:ph type="sldNum" sz="quarter" idx="5"/>
          </p:nvPr>
        </p:nvSpPr>
        <p:spPr/>
        <p:txBody>
          <a:bodyPr/>
          <a:lstStyle/>
          <a:p>
            <a:fld id="{04292E10-4A46-AC44-AF1E-BD242CF79E94}" type="slidenum">
              <a:rPr lang="en-US" smtClean="0"/>
              <a:t>17</a:t>
            </a:fld>
            <a:endParaRPr lang="en-US"/>
          </a:p>
        </p:txBody>
      </p:sp>
    </p:spTree>
    <p:extLst>
      <p:ext uri="{BB962C8B-B14F-4D97-AF65-F5344CB8AC3E}">
        <p14:creationId xmlns:p14="http://schemas.microsoft.com/office/powerpoint/2010/main" val="3489857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paper we published last May in Molecular &amp; Cellular Proteomics (</a:t>
            </a:r>
            <a:r>
              <a:rPr lang="en-US" dirty="0" err="1"/>
              <a:t>Plubell</a:t>
            </a:r>
            <a:r>
              <a:rPr lang="en-US" dirty="0"/>
              <a:t>, et al.) introduced an internal reference scaling (IRS) method for multiple TMT experiment study designs. The reason the data between TMT experiments is so poor despite standard normalization techniques, is due to random MS2 sampling. Individual PSMs are somewhat randomly selected in shotgun instrument methods.</a:t>
            </a:r>
          </a:p>
          <a:p>
            <a:endParaRPr lang="en-US" dirty="0"/>
          </a:p>
          <a:p>
            <a:r>
              <a:rPr lang="en-US" dirty="0"/>
              <a:t>&gt; Liu, H., </a:t>
            </a:r>
            <a:r>
              <a:rPr lang="en-US" dirty="0" err="1"/>
              <a:t>Sadygov</a:t>
            </a:r>
            <a:r>
              <a:rPr lang="en-US" dirty="0"/>
              <a:t>, R.G. and Yates, J.R., 2004. A model for random sampling and estimation of relative protein abundance in shotgun proteomics. Analytical chemistry, 76(14), pp.4193-4201.</a:t>
            </a:r>
          </a:p>
          <a:p>
            <a:endParaRPr lang="en-US" dirty="0"/>
          </a:p>
          <a:p>
            <a:r>
              <a:rPr lang="en-US" dirty="0"/>
              <a:t>This means that the reporter ions within each single scan have high precision, but the overall magnitude of the reporter ions between scans (of the same peptide sequence) can be all over the map. Therefore, sums of wildly varying PSM reporter ions will give rise to wildly varying peptide and protein totals. Note that the relative precision of reporter ions to each other in the same TMT plex will be preserved.</a:t>
            </a:r>
          </a:p>
          <a:p>
            <a:endParaRPr lang="en-US" dirty="0"/>
          </a:p>
          <a:p>
            <a:r>
              <a:rPr lang="en-US" dirty="0"/>
              <a:t>If we put something identical (an internal reference) in each TMT plex, we should measure the same value for each protein in each TMT plex. We will not get the same values due to random MS2 sampling; however, we can average our reference values and see how much each one was distorted (different from the average). We can then "un-distort" the data (the scaling factors) and undo the random MS2 sampling effect. See </a:t>
            </a:r>
            <a:r>
              <a:rPr lang="en-US" dirty="0" err="1"/>
              <a:t>www.github.com</a:t>
            </a:r>
            <a:r>
              <a:rPr lang="en-US" dirty="0"/>
              <a:t>/</a:t>
            </a:r>
            <a:r>
              <a:rPr lang="en-US" dirty="0" err="1"/>
              <a:t>pwilmart</a:t>
            </a:r>
            <a:r>
              <a:rPr lang="en-US" dirty="0"/>
              <a:t>/</a:t>
            </a:r>
            <a:r>
              <a:rPr lang="en-US" dirty="0" err="1"/>
              <a:t>IRS_normalization</a:t>
            </a:r>
            <a:r>
              <a:rPr lang="en-US" dirty="0"/>
              <a:t> for more details.</a:t>
            </a:r>
          </a:p>
          <a:p>
            <a:endParaRPr lang="en-US" dirty="0"/>
          </a:p>
          <a:p>
            <a:r>
              <a:rPr lang="en-US" dirty="0"/>
              <a:t>We can look at the same three plots after doing an IRS-like correction (this data lacked reference standards). The box plot looks very similar. It already looked great and we can't do much to make it even more greater... The cluster plot no longer groups by TMT experiment and, instead, groups by developmental time. The protein CVs have been reduced to 13%, a very low value.</a:t>
            </a:r>
          </a:p>
        </p:txBody>
      </p:sp>
      <p:sp>
        <p:nvSpPr>
          <p:cNvPr id="4" name="Slide Number Placeholder 3"/>
          <p:cNvSpPr>
            <a:spLocks noGrp="1"/>
          </p:cNvSpPr>
          <p:nvPr>
            <p:ph type="sldNum" sz="quarter" idx="5"/>
          </p:nvPr>
        </p:nvSpPr>
        <p:spPr/>
        <p:txBody>
          <a:bodyPr/>
          <a:lstStyle/>
          <a:p>
            <a:fld id="{04292E10-4A46-AC44-AF1E-BD242CF79E94}" type="slidenum">
              <a:rPr lang="en-US" smtClean="0"/>
              <a:t>18</a:t>
            </a:fld>
            <a:endParaRPr lang="en-US"/>
          </a:p>
        </p:txBody>
      </p:sp>
    </p:spTree>
    <p:extLst>
      <p:ext uri="{BB962C8B-B14F-4D97-AF65-F5344CB8AC3E}">
        <p14:creationId xmlns:p14="http://schemas.microsoft.com/office/powerpoint/2010/main" val="165033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just show both sets of 3 plots side-by-side to make the comparison easier to see. The top box plots look nearly the same, and these sample-wide distribution of intensity views obscure what is going on at the individual protein level. The cluster plots and CV distributions are much better at probing what is going on with individual proteins. With the IRS method, it is almost like you have 18-plex TMT reagents!</a:t>
            </a:r>
          </a:p>
        </p:txBody>
      </p:sp>
      <p:sp>
        <p:nvSpPr>
          <p:cNvPr id="4" name="Slide Number Placeholder 3"/>
          <p:cNvSpPr>
            <a:spLocks noGrp="1"/>
          </p:cNvSpPr>
          <p:nvPr>
            <p:ph type="sldNum" sz="quarter" idx="5"/>
          </p:nvPr>
        </p:nvSpPr>
        <p:spPr/>
        <p:txBody>
          <a:bodyPr/>
          <a:lstStyle/>
          <a:p>
            <a:fld id="{04292E10-4A46-AC44-AF1E-BD242CF79E94}" type="slidenum">
              <a:rPr lang="en-US" smtClean="0"/>
              <a:t>19</a:t>
            </a:fld>
            <a:endParaRPr lang="en-US"/>
          </a:p>
        </p:txBody>
      </p:sp>
    </p:spTree>
    <p:extLst>
      <p:ext uri="{BB962C8B-B14F-4D97-AF65-F5344CB8AC3E}">
        <p14:creationId xmlns:p14="http://schemas.microsoft.com/office/powerpoint/2010/main" val="308570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many of you, I am not too excited to be on this side of the podium. Let's hope the talk goes like planned...</a:t>
            </a:r>
          </a:p>
        </p:txBody>
      </p:sp>
      <p:sp>
        <p:nvSpPr>
          <p:cNvPr id="4" name="Slide Number Placeholder 3"/>
          <p:cNvSpPr>
            <a:spLocks noGrp="1"/>
          </p:cNvSpPr>
          <p:nvPr>
            <p:ph type="sldNum" sz="quarter" idx="10"/>
          </p:nvPr>
        </p:nvSpPr>
        <p:spPr/>
        <p:txBody>
          <a:bodyPr/>
          <a:lstStyle/>
          <a:p>
            <a:fld id="{04292E10-4A46-AC44-AF1E-BD242CF79E94}" type="slidenum">
              <a:rPr lang="en-US" smtClean="0"/>
              <a:t>2</a:t>
            </a:fld>
            <a:endParaRPr lang="en-US"/>
          </a:p>
        </p:txBody>
      </p:sp>
    </p:spTree>
    <p:extLst>
      <p:ext uri="{BB962C8B-B14F-4D97-AF65-F5344CB8AC3E}">
        <p14:creationId xmlns:p14="http://schemas.microsoft.com/office/powerpoint/2010/main" val="273823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R has many more ways to visualize data. We have three replicates at each time point. We can pick each time point and see how similar the biological replicates are to each other. We can use a function from the "psych" package to do multi-panel scatter plots. With a single line of code, we can get the 9-panel plots. We can compare without IRS (left) to with IRS (right).</a:t>
            </a:r>
          </a:p>
          <a:p>
            <a:endParaRPr lang="en-US" dirty="0"/>
          </a:p>
          <a:p>
            <a:r>
              <a:rPr lang="en-US" dirty="0"/>
              <a:t>The lower diagonal is each replicate scatter plotted against the other replicates. The red line is a linear fit. The upper diagonals are the correlation coefficients. The diagonal shows the histogram of the log2 intensity distribution, a kernel density smoother, and a rug plot. The data on the right are obviously much better than the data on the left. If the normalization works correctly, each biological replicate should be similar to the others, independent of which TMT experiment it comes from.</a:t>
            </a:r>
          </a:p>
        </p:txBody>
      </p:sp>
      <p:sp>
        <p:nvSpPr>
          <p:cNvPr id="4" name="Slide Number Placeholder 3"/>
          <p:cNvSpPr>
            <a:spLocks noGrp="1"/>
          </p:cNvSpPr>
          <p:nvPr>
            <p:ph type="sldNum" sz="quarter" idx="10"/>
          </p:nvPr>
        </p:nvSpPr>
        <p:spPr/>
        <p:txBody>
          <a:bodyPr/>
          <a:lstStyle/>
          <a:p>
            <a:fld id="{04292E10-4A46-AC44-AF1E-BD242CF79E94}" type="slidenum">
              <a:rPr lang="en-US" smtClean="0"/>
              <a:t>20</a:t>
            </a:fld>
            <a:endParaRPr lang="en-US"/>
          </a:p>
        </p:txBody>
      </p:sp>
    </p:spTree>
    <p:extLst>
      <p:ext uri="{BB962C8B-B14F-4D97-AF65-F5344CB8AC3E}">
        <p14:creationId xmlns:p14="http://schemas.microsoft.com/office/powerpoint/2010/main" val="3841656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predicts the demise of the scientific paper, and its replacement by notebooks. I do not think we are quite there yet (if that is even possible). However, notebooks would make great supplemental files for critical parts of the data analyses that are often rather poorly described in current papers. The biological samples and processing are usually done well. Since the MCP 2004 guidelines for publishing proteomics data, mass spectrometer and chromatography steps are typically detailed adequately. Most papers also describe search program settings and protein databases accurately. The normalization of quantitative data and statistical testing steps are probably the most poorly described parts of data analyses. This is an area that can be ideally addressed by notebooks.</a:t>
            </a:r>
          </a:p>
          <a:p>
            <a:endParaRPr lang="en-US" dirty="0"/>
          </a:p>
          <a:p>
            <a:r>
              <a:rPr lang="en-US" dirty="0"/>
              <a:t>Notebooks can be developed as templates for quality control, normalizations, and statistical testing, and easily modified for new experiments. This would enable more rapid assessment that the sample processing and mass spectrometry worked correctly. The visualizations available for evaluating the sanity of differential expression candidates is important to do before time and money is spent on validation efforts. Or before trying to convince reviewers that your data analysis was performed correctly.</a:t>
            </a:r>
          </a:p>
        </p:txBody>
      </p:sp>
      <p:sp>
        <p:nvSpPr>
          <p:cNvPr id="4" name="Slide Number Placeholder 3"/>
          <p:cNvSpPr>
            <a:spLocks noGrp="1"/>
          </p:cNvSpPr>
          <p:nvPr>
            <p:ph type="sldNum" sz="quarter" idx="5"/>
          </p:nvPr>
        </p:nvSpPr>
        <p:spPr/>
        <p:txBody>
          <a:bodyPr/>
          <a:lstStyle/>
          <a:p>
            <a:fld id="{04292E10-4A46-AC44-AF1E-BD242CF79E94}" type="slidenum">
              <a:rPr lang="en-US" smtClean="0"/>
              <a:t>21</a:t>
            </a:fld>
            <a:endParaRPr lang="en-US"/>
          </a:p>
        </p:txBody>
      </p:sp>
    </p:spTree>
    <p:extLst>
      <p:ext uri="{BB962C8B-B14F-4D97-AF65-F5344CB8AC3E}">
        <p14:creationId xmlns:p14="http://schemas.microsoft.com/office/powerpoint/2010/main" val="2197914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Notebooks are really powerful; however, power does not come cheaply. There can be a tremendous amount of learning involved and that can take a lot of time. This is time that will not directly further your career, so you have to be very careful about the time spent. All of these topics have multiple books written about them, and very extensive online documentation. I find Python to be a more intuitive computer language to learn, but Python 3 is more complicated that Python 2 was. The scientific extensions are extensive. R is not much like other computer languages and learning how to be effective at coding in R can be a **lengthy** journey.</a:t>
            </a:r>
          </a:p>
          <a:p>
            <a:endParaRPr lang="en-US" dirty="0"/>
          </a:p>
          <a:p>
            <a:r>
              <a:rPr lang="en-US" dirty="0"/>
              <a:t>I did not have any time to talk about version control, another key component in reproducible research, but Git and </a:t>
            </a:r>
            <a:r>
              <a:rPr lang="en-US" dirty="0" err="1"/>
              <a:t>Github</a:t>
            </a:r>
            <a:r>
              <a:rPr lang="en-US" dirty="0"/>
              <a:t> are also big topics with lots to learn. All of these topics are pretty central to "data science", an emerging field, and this is where I have learned about them. The folks listed here are some of the key people to pay attention to in data science. Hadley is one of the most influential R programmers (ggplot2 and the </a:t>
            </a:r>
            <a:r>
              <a:rPr lang="en-US" dirty="0" err="1"/>
              <a:t>tidyverse</a:t>
            </a:r>
            <a:r>
              <a:rPr lang="en-US" dirty="0"/>
              <a:t>), Wes wrote the pandas table manager package for Python, and Jake has written the Altair visualization package for Python (and is local).</a:t>
            </a:r>
          </a:p>
        </p:txBody>
      </p:sp>
      <p:sp>
        <p:nvSpPr>
          <p:cNvPr id="4" name="Slide Number Placeholder 3"/>
          <p:cNvSpPr>
            <a:spLocks noGrp="1"/>
          </p:cNvSpPr>
          <p:nvPr>
            <p:ph type="sldNum" sz="quarter" idx="5"/>
          </p:nvPr>
        </p:nvSpPr>
        <p:spPr/>
        <p:txBody>
          <a:bodyPr/>
          <a:lstStyle/>
          <a:p>
            <a:fld id="{04292E10-4A46-AC44-AF1E-BD242CF79E94}" type="slidenum">
              <a:rPr lang="en-US" smtClean="0"/>
              <a:t>22</a:t>
            </a:fld>
            <a:endParaRPr lang="en-US"/>
          </a:p>
        </p:txBody>
      </p:sp>
    </p:spTree>
    <p:extLst>
      <p:ext uri="{BB962C8B-B14F-4D97-AF65-F5344CB8AC3E}">
        <p14:creationId xmlns:p14="http://schemas.microsoft.com/office/powerpoint/2010/main" val="4271593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 Please visit the </a:t>
            </a:r>
            <a:r>
              <a:rPr lang="en-US" dirty="0" err="1"/>
              <a:t>Github</a:t>
            </a:r>
            <a:r>
              <a:rPr lang="en-US"/>
              <a:t> site for complete notebook examples and more.</a:t>
            </a:r>
          </a:p>
          <a:p>
            <a:endParaRPr lang="en-US"/>
          </a:p>
        </p:txBody>
      </p:sp>
      <p:sp>
        <p:nvSpPr>
          <p:cNvPr id="4" name="Slide Number Placeholder 3"/>
          <p:cNvSpPr>
            <a:spLocks noGrp="1"/>
          </p:cNvSpPr>
          <p:nvPr>
            <p:ph type="sldNum" sz="quarter" idx="5"/>
          </p:nvPr>
        </p:nvSpPr>
        <p:spPr/>
        <p:txBody>
          <a:bodyPr/>
          <a:lstStyle/>
          <a:p>
            <a:fld id="{04292E10-4A46-AC44-AF1E-BD242CF79E94}" type="slidenum">
              <a:rPr lang="en-US" smtClean="0"/>
              <a:t>23</a:t>
            </a:fld>
            <a:endParaRPr lang="en-US"/>
          </a:p>
        </p:txBody>
      </p:sp>
    </p:spTree>
    <p:extLst>
      <p:ext uri="{BB962C8B-B14F-4D97-AF65-F5344CB8AC3E}">
        <p14:creationId xmlns:p14="http://schemas.microsoft.com/office/powerpoint/2010/main" val="263975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spent much of the winter creating notebooks to explain TMT data normalization and statistical testing. They are available on </a:t>
            </a:r>
            <a:r>
              <a:rPr lang="en-US" dirty="0" err="1"/>
              <a:t>Github</a:t>
            </a:r>
            <a:r>
              <a:rPr lang="en-US" dirty="0"/>
              <a:t> (</a:t>
            </a:r>
            <a:r>
              <a:rPr lang="en-US" dirty="0" err="1"/>
              <a:t>www.github.com</a:t>
            </a:r>
            <a:r>
              <a:rPr lang="en-US" dirty="0"/>
              <a:t>/</a:t>
            </a:r>
            <a:r>
              <a:rPr lang="en-US" dirty="0" err="1"/>
              <a:t>pwilmart</a:t>
            </a:r>
            <a:r>
              <a:rPr lang="en-US" dirty="0"/>
              <a:t>). Around the time the call for abstracts for this meeting went out, there was this Atlantic article claiming that notebooks could replace papers. That made me think that a little introduction to notebooks would be fun.</a:t>
            </a:r>
          </a:p>
        </p:txBody>
      </p:sp>
      <p:sp>
        <p:nvSpPr>
          <p:cNvPr id="4" name="Slide Number Placeholder 3"/>
          <p:cNvSpPr>
            <a:spLocks noGrp="1"/>
          </p:cNvSpPr>
          <p:nvPr>
            <p:ph type="sldNum" sz="quarter" idx="10"/>
          </p:nvPr>
        </p:nvSpPr>
        <p:spPr/>
        <p:txBody>
          <a:bodyPr/>
          <a:lstStyle/>
          <a:p>
            <a:fld id="{04292E10-4A46-AC44-AF1E-BD242CF79E94}" type="slidenum">
              <a:rPr lang="en-US" smtClean="0"/>
              <a:t>3</a:t>
            </a:fld>
            <a:endParaRPr lang="en-US"/>
          </a:p>
        </p:txBody>
      </p:sp>
    </p:spTree>
    <p:extLst>
      <p:ext uri="{BB962C8B-B14F-4D97-AF65-F5344CB8AC3E}">
        <p14:creationId xmlns:p14="http://schemas.microsoft.com/office/powerpoint/2010/main" val="400543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claims that notebooks can replace traditional scientific papers. What kind of notebooks are they talking about? They are not electronic lab notebooks, nor are they similar to Evernote notebooks. The notebooks are like Mathematica notebooks and their newer open source variant </a:t>
            </a:r>
            <a:r>
              <a:rPr lang="en-US" dirty="0" err="1"/>
              <a:t>Jupyter</a:t>
            </a:r>
            <a:r>
              <a:rPr lang="en-US" dirty="0"/>
              <a:t> notebooks. These notebooks are web server applications with some connection to a local programming environment. You create and interact with notebooks through web browsers. Notebooks can render rich text formatting, execute code blocks (typically Python or R), and display the output (graphics and text) from the code blocks. I will show you </a:t>
            </a:r>
            <a:r>
              <a:rPr lang="en-US" dirty="0" err="1"/>
              <a:t>Jupyter</a:t>
            </a:r>
            <a:r>
              <a:rPr lang="en-US" dirty="0"/>
              <a:t> notebooks today, but R Markdown in RStudio is conceptually very similar.</a:t>
            </a:r>
          </a:p>
        </p:txBody>
      </p:sp>
      <p:sp>
        <p:nvSpPr>
          <p:cNvPr id="4" name="Slide Number Placeholder 3"/>
          <p:cNvSpPr>
            <a:spLocks noGrp="1"/>
          </p:cNvSpPr>
          <p:nvPr>
            <p:ph type="sldNum" sz="quarter" idx="10"/>
          </p:nvPr>
        </p:nvSpPr>
        <p:spPr/>
        <p:txBody>
          <a:bodyPr/>
          <a:lstStyle/>
          <a:p>
            <a:fld id="{04292E10-4A46-AC44-AF1E-BD242CF79E94}" type="slidenum">
              <a:rPr lang="en-US" smtClean="0"/>
              <a:t>4</a:t>
            </a:fld>
            <a:endParaRPr lang="en-US"/>
          </a:p>
        </p:txBody>
      </p:sp>
    </p:spTree>
    <p:extLst>
      <p:ext uri="{BB962C8B-B14F-4D97-AF65-F5344CB8AC3E}">
        <p14:creationId xmlns:p14="http://schemas.microsoft.com/office/powerpoint/2010/main" val="336368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you can launch notebooks, you have to install the webserver application stuff. If you install a scientific Python distribution like Anaconda, you get </a:t>
            </a:r>
            <a:r>
              <a:rPr lang="en-US" dirty="0" err="1"/>
              <a:t>Jupyter</a:t>
            </a:r>
            <a:r>
              <a:rPr lang="en-US" dirty="0"/>
              <a:t> notebooks to go with </a:t>
            </a:r>
            <a:r>
              <a:rPr lang="en-US" dirty="0" err="1"/>
              <a:t>numpy</a:t>
            </a:r>
            <a:r>
              <a:rPr lang="en-US" dirty="0"/>
              <a:t>, matplotlib, pandas, </a:t>
            </a:r>
            <a:r>
              <a:rPr lang="en-US" dirty="0" err="1"/>
              <a:t>scipy</a:t>
            </a:r>
            <a:r>
              <a:rPr lang="en-US" dirty="0"/>
              <a:t>, </a:t>
            </a:r>
            <a:r>
              <a:rPr lang="en-US" dirty="0" err="1"/>
              <a:t>scikit</a:t>
            </a:r>
            <a:r>
              <a:rPr lang="en-US" dirty="0"/>
              <a:t> learn, etc. Scientific Python distributions have many packages that are not part of the standard Python library. Anaconda makes it easier to install all of these and keep them updated. Anaconda and all of the major packages including </a:t>
            </a:r>
            <a:r>
              <a:rPr lang="en-US" dirty="0" err="1"/>
              <a:t>Jupyter</a:t>
            </a:r>
            <a:r>
              <a:rPr lang="en-US" dirty="0"/>
              <a:t> notebooks (</a:t>
            </a:r>
            <a:r>
              <a:rPr lang="en-US" dirty="0" err="1"/>
              <a:t>www.jupyter.org</a:t>
            </a:r>
            <a:r>
              <a:rPr lang="en-US" dirty="0"/>
              <a:t>) have extensive online documentation. Python support is included by default; however, support for R takes some extra installation steps.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249145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play with </a:t>
            </a:r>
            <a:r>
              <a:rPr lang="en-US" dirty="0" err="1"/>
              <a:t>Jupyter</a:t>
            </a:r>
            <a:r>
              <a:rPr lang="en-US" dirty="0"/>
              <a:t> notebooks, we have to get the web server up and running. The top window is a terminal window on my Mac. I move to the folder where I am going to be working (the "cd" command) and then launch a </a:t>
            </a:r>
            <a:r>
              <a:rPr lang="en-US" dirty="0" err="1"/>
              <a:t>Jupyter</a:t>
            </a:r>
            <a:r>
              <a:rPr lang="en-US" dirty="0"/>
              <a:t> notebook server (the "</a:t>
            </a:r>
            <a:r>
              <a:rPr lang="en-US" dirty="0" err="1"/>
              <a:t>jupyter</a:t>
            </a:r>
            <a:r>
              <a:rPr lang="en-US" dirty="0"/>
              <a:t> notebook" command). We get some information on the server port and how to stop the server.</a:t>
            </a:r>
          </a:p>
          <a:p>
            <a:endParaRPr lang="en-US" dirty="0"/>
          </a:p>
          <a:p>
            <a:r>
              <a:rPr lang="en-US" dirty="0"/>
              <a:t>The command will usually launch a new browser window or new tab in an open browser window. Once in a while, you have to open a browser and then paste in the server URL. The bottom window shows the notebook in the Safari browser. We have a file tree view. There is already an existing notebook here (the ".</a:t>
            </a:r>
            <a:r>
              <a:rPr lang="en-US" dirty="0" err="1"/>
              <a:t>ipynb</a:t>
            </a:r>
            <a:r>
              <a:rPr lang="en-US" dirty="0"/>
              <a:t>" file extension) that we could double click to continue working on, or we can use the new menu to create a new, untitled notebook. We have to select the programming language we want the new notebook associated with.</a:t>
            </a:r>
          </a:p>
        </p:txBody>
      </p:sp>
      <p:sp>
        <p:nvSpPr>
          <p:cNvPr id="4" name="Slide Number Placeholder 3"/>
          <p:cNvSpPr>
            <a:spLocks noGrp="1"/>
          </p:cNvSpPr>
          <p:nvPr>
            <p:ph type="sldNum" sz="quarter" idx="5"/>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352958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new notebook starting window. It is an "untitled" notebook. We can change the name by directly editing the name (left red oval) or through the "File" menu in the Menu bar. The menu bar has some other useful commands such as splitting or merging cells ("Edit" menu), adding cells above or below ("Insert" menu), and run all cells ("Cell" menu). There is a toolbar and the upper right logo tells us that this is an R language notebook.</a:t>
            </a:r>
          </a:p>
          <a:p>
            <a:endParaRPr lang="en-US" dirty="0"/>
          </a:p>
          <a:p>
            <a:r>
              <a:rPr lang="en-US" dirty="0"/>
              <a:t>New notebooks open with a single code cell. Code cells can contain one or more lines of computer code, and it will be nicely syntax highlighted. When you want to execute the code block, you hit the SHIFT plus ENTER/RETURN keys.</a:t>
            </a:r>
          </a:p>
        </p:txBody>
      </p:sp>
      <p:sp>
        <p:nvSpPr>
          <p:cNvPr id="4" name="Slide Number Placeholder 3"/>
          <p:cNvSpPr>
            <a:spLocks noGrp="1"/>
          </p:cNvSpPr>
          <p:nvPr>
            <p:ph type="sldNum" sz="quarter" idx="5"/>
          </p:nvPr>
        </p:nvSpPr>
        <p:spPr/>
        <p:txBody>
          <a:bodyPr/>
          <a:lstStyle/>
          <a:p>
            <a:fld id="{04292E10-4A46-AC44-AF1E-BD242CF79E94}" type="slidenum">
              <a:rPr lang="en-US" smtClean="0"/>
              <a:t>7</a:t>
            </a:fld>
            <a:endParaRPr lang="en-US"/>
          </a:p>
        </p:txBody>
      </p:sp>
    </p:spTree>
    <p:extLst>
      <p:ext uri="{BB962C8B-B14F-4D97-AF65-F5344CB8AC3E}">
        <p14:creationId xmlns:p14="http://schemas.microsoft.com/office/powerpoint/2010/main" val="3946388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all notebooks could do was execute code blocks, that would not be very interesting, and we have many other ways to do that. What makes notebooks good communication tools are the markdown text cells and the ability to show graphical output. The markdown cells let you tell a full and complete data analysis story to go along with the code cells.</a:t>
            </a:r>
          </a:p>
          <a:p>
            <a:endParaRPr lang="en-US" dirty="0"/>
          </a:p>
          <a:p>
            <a:r>
              <a:rPr lang="en-US" dirty="0"/>
              <a:t>Here is a typical introductory Markdown cell for a data analysis notebook. This is the markdown cell in its "edit" mode. Markdown is used in many contexts (</a:t>
            </a:r>
            <a:r>
              <a:rPr lang="en-US" dirty="0" err="1"/>
              <a:t>Jupyter</a:t>
            </a:r>
            <a:r>
              <a:rPr lang="en-US" dirty="0"/>
              <a:t> markdown, R markdown, </a:t>
            </a:r>
            <a:r>
              <a:rPr lang="en-US" dirty="0" err="1"/>
              <a:t>Github</a:t>
            </a:r>
            <a:r>
              <a:rPr lang="en-US" dirty="0"/>
              <a:t> markdown, etc.). The exact syntax varies but they are all pretty similar, and are designed to be an easier way to do some basic HTML formatting. The "#" (pound sign) characters denote header levels. Text is just typed as is. Bold or italic emphasis can be added, tables inserted, lists added, links to URLs or to other parts of the document added. Links to images, video files, or other web content can be added. Indented text is a nice way to do mini bibliographies.</a:t>
            </a:r>
          </a:p>
        </p:txBody>
      </p:sp>
      <p:sp>
        <p:nvSpPr>
          <p:cNvPr id="4" name="Slide Number Placeholder 3"/>
          <p:cNvSpPr>
            <a:spLocks noGrp="1"/>
          </p:cNvSpPr>
          <p:nvPr>
            <p:ph type="sldNum" sz="quarter" idx="5"/>
          </p:nvPr>
        </p:nvSpPr>
        <p:spPr/>
        <p:txBody>
          <a:bodyPr/>
          <a:lstStyle/>
          <a:p>
            <a:fld id="{04292E10-4A46-AC44-AF1E-BD242CF79E94}" type="slidenum">
              <a:rPr lang="en-US" smtClean="0"/>
              <a:t>8</a:t>
            </a:fld>
            <a:endParaRPr lang="en-US"/>
          </a:p>
        </p:txBody>
      </p:sp>
    </p:spTree>
    <p:extLst>
      <p:ext uri="{BB962C8B-B14F-4D97-AF65-F5344CB8AC3E}">
        <p14:creationId xmlns:p14="http://schemas.microsoft.com/office/powerpoint/2010/main" val="3734355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run the cell by doing the SHIFT+ENTER, we get the rendered output. It is easy to create nice looking documents. Equations can also be supported if </a:t>
            </a:r>
            <a:r>
              <a:rPr lang="en-US" dirty="0" err="1"/>
              <a:t>LaTex</a:t>
            </a:r>
            <a:r>
              <a:rPr lang="en-US" dirty="0"/>
              <a:t> is installed on your computer.</a:t>
            </a:r>
          </a:p>
        </p:txBody>
      </p:sp>
      <p:sp>
        <p:nvSpPr>
          <p:cNvPr id="4" name="Slide Number Placeholder 3"/>
          <p:cNvSpPr>
            <a:spLocks noGrp="1"/>
          </p:cNvSpPr>
          <p:nvPr>
            <p:ph type="sldNum" sz="quarter" idx="5"/>
          </p:nvPr>
        </p:nvSpPr>
        <p:spPr/>
        <p:txBody>
          <a:bodyPr/>
          <a:lstStyle/>
          <a:p>
            <a:fld id="{04292E10-4A46-AC44-AF1E-BD242CF79E94}" type="slidenum">
              <a:rPr lang="en-US" smtClean="0"/>
              <a:t>9</a:t>
            </a:fld>
            <a:endParaRPr lang="en-US"/>
          </a:p>
        </p:txBody>
      </p:sp>
    </p:spTree>
    <p:extLst>
      <p:ext uri="{BB962C8B-B14F-4D97-AF65-F5344CB8AC3E}">
        <p14:creationId xmlns:p14="http://schemas.microsoft.com/office/powerpoint/2010/main" val="35539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BB01-3EF6-6B48-84AB-1EDAD51A3F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18B2C4-22D9-EF49-82DA-5E4974E1B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F1FC9-C3E4-C84B-9C31-04FBDE7AE619}"/>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56604AAA-C083-5E4F-8299-CAC6370DF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64E220-06CB-BD43-9A9C-BEB6844932A6}"/>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25075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14673-BA76-084F-8760-D2F1F2116C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8D7421-1136-D243-8BED-B67EC6F36B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C9762-8BE5-7E47-997C-CC175659A563}"/>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A5FA5465-5891-A845-A436-6C5CF8AC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D5FC0-8E89-0D4C-A13F-904452654291}"/>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94821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A6F046-BFE3-374F-A47D-C9826A4CF8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8154E6-F71D-D941-9C0C-59693F0577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9E74FE-8598-7B44-BF6F-575C84336BED}"/>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B6898E94-AEBE-3A4C-B627-92144B93B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F2992C-4847-4640-8625-57A88DDC8F84}"/>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269911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65E2-79D2-3A4E-856A-7635AB5A2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1357BB-7027-2642-B2BC-02ED74764C2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3AC94-372A-3745-A287-43697CC03E13}"/>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285277D4-33D0-A041-AA1F-E82A6F7B4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098D0B-2305-A649-AA89-350087740ADD}"/>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87254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9B96-650F-A742-B3F6-CFC429B4C0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2AA12B-D6F2-484E-8110-6214BF832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14A8CD6-61D2-FF4C-BF42-B4EE14A1D5BB}"/>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05CABA8C-DA13-364E-A4AF-9CC47F883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7D728E-F327-8344-B3EB-2D1B8223B501}"/>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4067486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34BF4-F39E-1F48-95B4-F942E82786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4BC620-E2B0-D242-BD0E-69C6384F51A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814CC9-E4B5-6743-B644-18C69D784C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5BBB8-936D-F640-A614-9F390A757355}"/>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6" name="Footer Placeholder 5">
            <a:extLst>
              <a:ext uri="{FF2B5EF4-FFF2-40B4-BE49-F238E27FC236}">
                <a16:creationId xmlns:a16="http://schemas.microsoft.com/office/drawing/2014/main" id="{3732BA3E-441E-3E4A-AACC-A619CFD57C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32D44-11F5-B342-87AC-0BEC2A32FA7E}"/>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287043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F78A-6D2C-FF49-9776-8EE4637975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9F14D-81C2-A049-8526-1A06A97E70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C5B761-920F-B148-9C39-DE2EA74141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C75EEE-CB9B-354A-8D9D-B1130D0F5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1FFAF4-4E63-D247-BA6B-FA4DA9F85CD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BD33F8-971E-E64D-B222-11AE0AF94A38}"/>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8" name="Footer Placeholder 7">
            <a:extLst>
              <a:ext uri="{FF2B5EF4-FFF2-40B4-BE49-F238E27FC236}">
                <a16:creationId xmlns:a16="http://schemas.microsoft.com/office/drawing/2014/main" id="{648B99E6-205C-604A-B13F-ED3AE1E43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3BCECD-82D8-3741-B14A-076598F2399F}"/>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11924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1B40-2FA3-F746-B8E5-FDB573942A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E0B9EF-DD21-364F-8127-D70D5FAFA6B1}"/>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4" name="Footer Placeholder 3">
            <a:extLst>
              <a:ext uri="{FF2B5EF4-FFF2-40B4-BE49-F238E27FC236}">
                <a16:creationId xmlns:a16="http://schemas.microsoft.com/office/drawing/2014/main" id="{89A90306-CD5A-7948-A054-E80A1148F8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C64F9-D5DD-2B43-ADDE-462F53D6359F}"/>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727212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1183BE-0B52-5B4A-BCBF-FF61742AB677}"/>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3" name="Footer Placeholder 2">
            <a:extLst>
              <a:ext uri="{FF2B5EF4-FFF2-40B4-BE49-F238E27FC236}">
                <a16:creationId xmlns:a16="http://schemas.microsoft.com/office/drawing/2014/main" id="{D88F3E3E-55CF-A94C-A6BA-4BB153F778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2B88C9-4706-1E4D-87EA-DEFBF5A5888A}"/>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65121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3C36C-FF46-3D44-824E-0AA8BBB0F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943A8B-A052-0241-BCF5-978CAFD73C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A1D128-8D7F-C94E-B15E-97209C19F7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D2E912-62BF-3746-B355-C7344DB7A063}"/>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6" name="Footer Placeholder 5">
            <a:extLst>
              <a:ext uri="{FF2B5EF4-FFF2-40B4-BE49-F238E27FC236}">
                <a16:creationId xmlns:a16="http://schemas.microsoft.com/office/drawing/2014/main" id="{87EBFF30-70CC-F04B-8FC2-39141AA827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32D1E-1FB7-D342-AE1B-43D4EAFEF36C}"/>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3815026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7C0AD-67AB-614C-85EE-2364B05765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CBEF18-21B6-7649-889D-8C827919DF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575DFC-FF37-F948-881F-E3D876EA5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9E064D-977E-7241-B448-7A23CCE1086F}"/>
              </a:ext>
            </a:extLst>
          </p:cNvPr>
          <p:cNvSpPr>
            <a:spLocks noGrp="1"/>
          </p:cNvSpPr>
          <p:nvPr>
            <p:ph type="dt" sz="half" idx="10"/>
          </p:nvPr>
        </p:nvSpPr>
        <p:spPr/>
        <p:txBody>
          <a:bodyPr/>
          <a:lstStyle/>
          <a:p>
            <a:fld id="{37B173A9-6A78-4E49-A81F-62543D8BFE2B}" type="datetimeFigureOut">
              <a:rPr lang="en-US" smtClean="0"/>
              <a:t>11/9/19</a:t>
            </a:fld>
            <a:endParaRPr lang="en-US"/>
          </a:p>
        </p:txBody>
      </p:sp>
      <p:sp>
        <p:nvSpPr>
          <p:cNvPr id="6" name="Footer Placeholder 5">
            <a:extLst>
              <a:ext uri="{FF2B5EF4-FFF2-40B4-BE49-F238E27FC236}">
                <a16:creationId xmlns:a16="http://schemas.microsoft.com/office/drawing/2014/main" id="{A575C24E-3A7A-9C49-A5DD-709744553F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E513E8-8209-B243-8274-95505DDA70B5}"/>
              </a:ext>
            </a:extLst>
          </p:cNvPr>
          <p:cNvSpPr>
            <a:spLocks noGrp="1"/>
          </p:cNvSpPr>
          <p:nvPr>
            <p:ph type="sldNum" sz="quarter" idx="12"/>
          </p:nvPr>
        </p:nvSpPr>
        <p:spPr/>
        <p:txBody>
          <a:bodyPr/>
          <a:lstStyle/>
          <a:p>
            <a:fld id="{AECD8DB9-FC49-E148-9FBC-D132622D38B0}" type="slidenum">
              <a:rPr lang="en-US" smtClean="0"/>
              <a:t>‹#›</a:t>
            </a:fld>
            <a:endParaRPr lang="en-US"/>
          </a:p>
        </p:txBody>
      </p:sp>
    </p:spTree>
    <p:extLst>
      <p:ext uri="{BB962C8B-B14F-4D97-AF65-F5344CB8AC3E}">
        <p14:creationId xmlns:p14="http://schemas.microsoft.com/office/powerpoint/2010/main" val="157403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F9596D-8EC6-4A4D-8E97-DBE1172466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1B6015-81CF-7945-80C2-499436D76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2BE9E1-2824-DE49-B4F5-5C09A852B5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B173A9-6A78-4E49-A81F-62543D8BFE2B}" type="datetimeFigureOut">
              <a:rPr lang="en-US" smtClean="0"/>
              <a:t>11/9/19</a:t>
            </a:fld>
            <a:endParaRPr lang="en-US"/>
          </a:p>
        </p:txBody>
      </p:sp>
      <p:sp>
        <p:nvSpPr>
          <p:cNvPr id="5" name="Footer Placeholder 4">
            <a:extLst>
              <a:ext uri="{FF2B5EF4-FFF2-40B4-BE49-F238E27FC236}">
                <a16:creationId xmlns:a16="http://schemas.microsoft.com/office/drawing/2014/main" id="{F5648D46-01AA-6D41-84D8-2FB7658146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8F3380-6EC4-784D-834F-1039B4387D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D8DB9-FC49-E148-9FBC-D132622D38B0}" type="slidenum">
              <a:rPr lang="en-US" smtClean="0"/>
              <a:t>‹#›</a:t>
            </a:fld>
            <a:endParaRPr lang="en-US"/>
          </a:p>
        </p:txBody>
      </p:sp>
    </p:spTree>
    <p:extLst>
      <p:ext uri="{BB962C8B-B14F-4D97-AF65-F5344CB8AC3E}">
        <p14:creationId xmlns:p14="http://schemas.microsoft.com/office/powerpoint/2010/main" val="996931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2.tiff"/><Relationship Id="rId7"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tiff"/><Relationship Id="rId5" Type="http://schemas.openxmlformats.org/officeDocument/2006/relationships/image" Target="../media/image11.tiff"/><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goo.gl/images/x2PZX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anaconda.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irkernel.github.io/installation" TargetMode="External"/><Relationship Id="rId4" Type="http://schemas.openxmlformats.org/officeDocument/2006/relationships/hyperlink" Target="http://www.jupyter.org/document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5F6A-578F-574A-A43E-6A5807433DEB}"/>
              </a:ext>
            </a:extLst>
          </p:cNvPr>
          <p:cNvSpPr>
            <a:spLocks noGrp="1"/>
          </p:cNvSpPr>
          <p:nvPr>
            <p:ph type="ctrTitle"/>
          </p:nvPr>
        </p:nvSpPr>
        <p:spPr>
          <a:xfrm>
            <a:off x="998220" y="1122363"/>
            <a:ext cx="9928860" cy="2387600"/>
          </a:xfrm>
        </p:spPr>
        <p:txBody>
          <a:bodyPr>
            <a:normAutofit fontScale="90000"/>
          </a:bodyPr>
          <a:lstStyle/>
          <a:p>
            <a:r>
              <a:rPr lang="en-US" b="1" dirty="0"/>
              <a:t>Reproducible quantitative proteomics analyses using </a:t>
            </a:r>
            <a:r>
              <a:rPr lang="en-US" b="1" dirty="0" err="1"/>
              <a:t>Jupyter</a:t>
            </a:r>
            <a:r>
              <a:rPr lang="en-US" b="1" dirty="0"/>
              <a:t> notebooks and R</a:t>
            </a:r>
          </a:p>
        </p:txBody>
      </p:sp>
      <p:sp>
        <p:nvSpPr>
          <p:cNvPr id="3" name="Subtitle 2">
            <a:extLst>
              <a:ext uri="{FF2B5EF4-FFF2-40B4-BE49-F238E27FC236}">
                <a16:creationId xmlns:a16="http://schemas.microsoft.com/office/drawing/2014/main" id="{8A222C0E-7651-E045-BFAF-065CC6B88948}"/>
              </a:ext>
            </a:extLst>
          </p:cNvPr>
          <p:cNvSpPr>
            <a:spLocks noGrp="1"/>
          </p:cNvSpPr>
          <p:nvPr>
            <p:ph type="subTitle" idx="1"/>
          </p:nvPr>
        </p:nvSpPr>
        <p:spPr>
          <a:xfrm>
            <a:off x="1513840" y="3977958"/>
            <a:ext cx="9144000" cy="1655762"/>
          </a:xfrm>
        </p:spPr>
        <p:txBody>
          <a:bodyPr>
            <a:noAutofit/>
          </a:bodyPr>
          <a:lstStyle/>
          <a:p>
            <a:r>
              <a:rPr lang="en-US" sz="3200" dirty="0"/>
              <a:t>Phillip Wilmarth</a:t>
            </a:r>
          </a:p>
          <a:p>
            <a:r>
              <a:rPr lang="en-US" sz="3200" dirty="0"/>
              <a:t>Proteomics Core, OHSU</a:t>
            </a:r>
          </a:p>
          <a:p>
            <a:r>
              <a:rPr lang="en-US" sz="3200" dirty="0"/>
              <a:t>2018 Cascadia Proteomics Symposium</a:t>
            </a:r>
          </a:p>
        </p:txBody>
      </p:sp>
    </p:spTree>
    <p:extLst>
      <p:ext uri="{BB962C8B-B14F-4D97-AF65-F5344CB8AC3E}">
        <p14:creationId xmlns:p14="http://schemas.microsoft.com/office/powerpoint/2010/main" val="1632686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B5C5CA-B18A-1D4C-8013-8323724F8EB9}"/>
              </a:ext>
            </a:extLst>
          </p:cNvPr>
          <p:cNvPicPr>
            <a:picLocks noChangeAspect="1"/>
          </p:cNvPicPr>
          <p:nvPr/>
        </p:nvPicPr>
        <p:blipFill>
          <a:blip r:embed="rId3"/>
          <a:stretch>
            <a:fillRect/>
          </a:stretch>
        </p:blipFill>
        <p:spPr>
          <a:xfrm>
            <a:off x="5603769" y="0"/>
            <a:ext cx="5985670" cy="6858000"/>
          </a:xfrm>
          <a:prstGeom prst="rect">
            <a:avLst/>
          </a:prstGeom>
        </p:spPr>
      </p:pic>
      <p:sp>
        <p:nvSpPr>
          <p:cNvPr id="3" name="TextBox 2">
            <a:extLst>
              <a:ext uri="{FF2B5EF4-FFF2-40B4-BE49-F238E27FC236}">
                <a16:creationId xmlns:a16="http://schemas.microsoft.com/office/drawing/2014/main" id="{FB38B488-A880-F841-8D6C-91D4938CDCBB}"/>
              </a:ext>
            </a:extLst>
          </p:cNvPr>
          <p:cNvSpPr txBox="1"/>
          <p:nvPr/>
        </p:nvSpPr>
        <p:spPr>
          <a:xfrm>
            <a:off x="727787" y="466531"/>
            <a:ext cx="4254759" cy="2308324"/>
          </a:xfrm>
          <a:prstGeom prst="rect">
            <a:avLst/>
          </a:prstGeom>
          <a:noFill/>
        </p:spPr>
        <p:txBody>
          <a:bodyPr wrap="square" rtlCol="0">
            <a:spAutoFit/>
          </a:bodyPr>
          <a:lstStyle/>
          <a:p>
            <a:r>
              <a:rPr lang="en-US" sz="4800" dirty="0"/>
              <a:t>Notebooks are a linear collection of cells</a:t>
            </a:r>
          </a:p>
        </p:txBody>
      </p:sp>
    </p:spTree>
    <p:extLst>
      <p:ext uri="{BB962C8B-B14F-4D97-AF65-F5344CB8AC3E}">
        <p14:creationId xmlns:p14="http://schemas.microsoft.com/office/powerpoint/2010/main" val="152375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2D957-0587-3A4E-89CC-F9A58EB4C4EF}"/>
              </a:ext>
            </a:extLst>
          </p:cNvPr>
          <p:cNvSpPr>
            <a:spLocks noGrp="1"/>
          </p:cNvSpPr>
          <p:nvPr>
            <p:ph type="title"/>
          </p:nvPr>
        </p:nvSpPr>
        <p:spPr/>
        <p:txBody>
          <a:bodyPr>
            <a:normAutofit/>
          </a:bodyPr>
          <a:lstStyle/>
          <a:p>
            <a:r>
              <a:rPr lang="en-US" sz="4800" b="1" dirty="0"/>
              <a:t>Pictures </a:t>
            </a:r>
            <a:r>
              <a:rPr lang="en-US" sz="4800" b="1" u="sng" dirty="0"/>
              <a:t>are</a:t>
            </a:r>
            <a:r>
              <a:rPr lang="en-US" sz="4800" b="1" dirty="0"/>
              <a:t> worth a thousand words</a:t>
            </a:r>
          </a:p>
        </p:txBody>
      </p:sp>
      <p:sp>
        <p:nvSpPr>
          <p:cNvPr id="3" name="Content Placeholder 2">
            <a:extLst>
              <a:ext uri="{FF2B5EF4-FFF2-40B4-BE49-F238E27FC236}">
                <a16:creationId xmlns:a16="http://schemas.microsoft.com/office/drawing/2014/main" id="{0A14A541-A9CA-4F45-932F-5CDB3341858E}"/>
              </a:ext>
            </a:extLst>
          </p:cNvPr>
          <p:cNvSpPr>
            <a:spLocks noGrp="1"/>
          </p:cNvSpPr>
          <p:nvPr>
            <p:ph idx="1"/>
          </p:nvPr>
        </p:nvSpPr>
        <p:spPr>
          <a:xfrm>
            <a:off x="838200" y="2099945"/>
            <a:ext cx="10515600" cy="4351338"/>
          </a:xfrm>
        </p:spPr>
        <p:txBody>
          <a:bodyPr>
            <a:normAutofit/>
          </a:bodyPr>
          <a:lstStyle/>
          <a:p>
            <a:pPr>
              <a:spcAft>
                <a:spcPts val="1000"/>
              </a:spcAft>
            </a:pPr>
            <a:r>
              <a:rPr lang="en-US" sz="3600" dirty="0"/>
              <a:t>R and ggplot2 are very powerful for data visualization</a:t>
            </a:r>
          </a:p>
          <a:p>
            <a:pPr>
              <a:spcAft>
                <a:spcPts val="1000"/>
              </a:spcAft>
            </a:pPr>
            <a:r>
              <a:rPr lang="en-US" sz="3600" dirty="0"/>
              <a:t>TMT labeling of same digest in 6 dilutions </a:t>
            </a:r>
          </a:p>
          <a:p>
            <a:pPr marL="457200" lvl="1" indent="0">
              <a:spcAft>
                <a:spcPts val="1000"/>
              </a:spcAft>
              <a:buNone/>
            </a:pPr>
            <a:r>
              <a:rPr lang="en-US" sz="3200" dirty="0"/>
              <a:t>  25 : 20 : 15 : 10 : 5 : 2.5</a:t>
            </a:r>
          </a:p>
          <a:p>
            <a:pPr>
              <a:spcAft>
                <a:spcPts val="1000"/>
              </a:spcAft>
            </a:pPr>
            <a:r>
              <a:rPr lang="en-US" sz="3600" dirty="0"/>
              <a:t>Comparisons at PSM, peptide, protein levels</a:t>
            </a:r>
          </a:p>
          <a:p>
            <a:pPr>
              <a:spcAft>
                <a:spcPts val="1000"/>
              </a:spcAft>
            </a:pPr>
            <a:r>
              <a:rPr lang="en-US" sz="3600" dirty="0"/>
              <a:t>https://</a:t>
            </a:r>
            <a:r>
              <a:rPr lang="en-US" sz="3600" dirty="0" err="1"/>
              <a:t>github.com</a:t>
            </a:r>
            <a:r>
              <a:rPr lang="en-US" sz="3600" dirty="0"/>
              <a:t>/</a:t>
            </a:r>
            <a:r>
              <a:rPr lang="en-US" sz="3600" dirty="0" err="1"/>
              <a:t>pwilmart</a:t>
            </a:r>
            <a:r>
              <a:rPr lang="en-US" sz="3600" dirty="0"/>
              <a:t>/</a:t>
            </a:r>
            <a:r>
              <a:rPr lang="en-US" sz="3600" dirty="0" err="1"/>
              <a:t>TMT_analysis_examples</a:t>
            </a:r>
            <a:endParaRPr lang="en-US" sz="3600" dirty="0"/>
          </a:p>
        </p:txBody>
      </p:sp>
    </p:spTree>
    <p:extLst>
      <p:ext uri="{BB962C8B-B14F-4D97-AF65-F5344CB8AC3E}">
        <p14:creationId xmlns:p14="http://schemas.microsoft.com/office/powerpoint/2010/main" val="3081273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31054-DA76-0641-B6D6-A0A272E53B5A}"/>
              </a:ext>
            </a:extLst>
          </p:cNvPr>
          <p:cNvPicPr>
            <a:picLocks noChangeAspect="1"/>
          </p:cNvPicPr>
          <p:nvPr/>
        </p:nvPicPr>
        <p:blipFill>
          <a:blip r:embed="rId3"/>
          <a:stretch>
            <a:fillRect/>
          </a:stretch>
        </p:blipFill>
        <p:spPr>
          <a:xfrm>
            <a:off x="4678038" y="0"/>
            <a:ext cx="5929644" cy="6858000"/>
          </a:xfrm>
          <a:prstGeom prst="rect">
            <a:avLst/>
          </a:prstGeom>
        </p:spPr>
      </p:pic>
      <p:sp>
        <p:nvSpPr>
          <p:cNvPr id="4" name="TextBox 3">
            <a:extLst>
              <a:ext uri="{FF2B5EF4-FFF2-40B4-BE49-F238E27FC236}">
                <a16:creationId xmlns:a16="http://schemas.microsoft.com/office/drawing/2014/main" id="{7578FB3F-AD78-FA46-9653-50605246F77D}"/>
              </a:ext>
            </a:extLst>
          </p:cNvPr>
          <p:cNvSpPr txBox="1"/>
          <p:nvPr/>
        </p:nvSpPr>
        <p:spPr>
          <a:xfrm>
            <a:off x="1264920" y="777240"/>
            <a:ext cx="2214068" cy="646331"/>
          </a:xfrm>
          <a:prstGeom prst="rect">
            <a:avLst/>
          </a:prstGeom>
          <a:noFill/>
        </p:spPr>
        <p:txBody>
          <a:bodyPr wrap="none" rtlCol="0">
            <a:spAutoFit/>
          </a:bodyPr>
          <a:lstStyle/>
          <a:p>
            <a:r>
              <a:rPr lang="en-US" sz="3600" dirty="0"/>
              <a:t>Markdown</a:t>
            </a:r>
          </a:p>
        </p:txBody>
      </p:sp>
      <p:sp>
        <p:nvSpPr>
          <p:cNvPr id="5" name="TextBox 4">
            <a:extLst>
              <a:ext uri="{FF2B5EF4-FFF2-40B4-BE49-F238E27FC236}">
                <a16:creationId xmlns:a16="http://schemas.microsoft.com/office/drawing/2014/main" id="{7D2C8886-4663-EB49-986B-71CF3A89884D}"/>
              </a:ext>
            </a:extLst>
          </p:cNvPr>
          <p:cNvSpPr txBox="1"/>
          <p:nvPr/>
        </p:nvSpPr>
        <p:spPr>
          <a:xfrm>
            <a:off x="1798720" y="1645920"/>
            <a:ext cx="1146469" cy="646331"/>
          </a:xfrm>
          <a:prstGeom prst="rect">
            <a:avLst/>
          </a:prstGeom>
          <a:noFill/>
        </p:spPr>
        <p:txBody>
          <a:bodyPr wrap="none" rtlCol="0">
            <a:spAutoFit/>
          </a:bodyPr>
          <a:lstStyle/>
          <a:p>
            <a:pPr algn="ctr"/>
            <a:r>
              <a:rPr lang="en-US" sz="3600" dirty="0"/>
              <a:t>Code</a:t>
            </a:r>
          </a:p>
        </p:txBody>
      </p:sp>
      <p:sp>
        <p:nvSpPr>
          <p:cNvPr id="6" name="TextBox 5">
            <a:extLst>
              <a:ext uri="{FF2B5EF4-FFF2-40B4-BE49-F238E27FC236}">
                <a16:creationId xmlns:a16="http://schemas.microsoft.com/office/drawing/2014/main" id="{F87DD8FE-A50B-DC4F-9366-808DFBE0EC35}"/>
              </a:ext>
            </a:extLst>
          </p:cNvPr>
          <p:cNvSpPr txBox="1"/>
          <p:nvPr/>
        </p:nvSpPr>
        <p:spPr>
          <a:xfrm>
            <a:off x="1518127" y="3855720"/>
            <a:ext cx="1524776" cy="646331"/>
          </a:xfrm>
          <a:prstGeom prst="rect">
            <a:avLst/>
          </a:prstGeom>
          <a:noFill/>
        </p:spPr>
        <p:txBody>
          <a:bodyPr wrap="none" rtlCol="0">
            <a:spAutoFit/>
          </a:bodyPr>
          <a:lstStyle/>
          <a:p>
            <a:pPr algn="ctr"/>
            <a:r>
              <a:rPr lang="en-US" sz="3600" dirty="0"/>
              <a:t>Output</a:t>
            </a:r>
          </a:p>
        </p:txBody>
      </p:sp>
      <p:cxnSp>
        <p:nvCxnSpPr>
          <p:cNvPr id="8" name="Straight Arrow Connector 7">
            <a:extLst>
              <a:ext uri="{FF2B5EF4-FFF2-40B4-BE49-F238E27FC236}">
                <a16:creationId xmlns:a16="http://schemas.microsoft.com/office/drawing/2014/main" id="{0239ACA3-03F6-B941-A217-EC7D1222D0DF}"/>
              </a:ext>
            </a:extLst>
          </p:cNvPr>
          <p:cNvCxnSpPr/>
          <p:nvPr/>
        </p:nvCxnSpPr>
        <p:spPr>
          <a:xfrm>
            <a:off x="3695700" y="1130885"/>
            <a:ext cx="15544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3C40D12-AE4A-D640-A35B-C22FF5E80AE0}"/>
              </a:ext>
            </a:extLst>
          </p:cNvPr>
          <p:cNvCxnSpPr>
            <a:cxnSpLocks/>
          </p:cNvCxnSpPr>
          <p:nvPr/>
        </p:nvCxnSpPr>
        <p:spPr>
          <a:xfrm flipV="1">
            <a:off x="3177540" y="1969085"/>
            <a:ext cx="2133600" cy="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030B77C-3C27-C14C-9761-ACC4EEC2B7B0}"/>
              </a:ext>
            </a:extLst>
          </p:cNvPr>
          <p:cNvCxnSpPr>
            <a:cxnSpLocks/>
          </p:cNvCxnSpPr>
          <p:nvPr/>
        </p:nvCxnSpPr>
        <p:spPr>
          <a:xfrm flipV="1">
            <a:off x="3175153" y="4247465"/>
            <a:ext cx="2133600" cy="3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68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8AA39-2EF9-5B40-A13D-7660CEB25C08}"/>
              </a:ext>
            </a:extLst>
          </p:cNvPr>
          <p:cNvPicPr>
            <a:picLocks noChangeAspect="1"/>
          </p:cNvPicPr>
          <p:nvPr/>
        </p:nvPicPr>
        <p:blipFill>
          <a:blip r:embed="rId3"/>
          <a:stretch>
            <a:fillRect/>
          </a:stretch>
        </p:blipFill>
        <p:spPr>
          <a:xfrm>
            <a:off x="835090" y="696686"/>
            <a:ext cx="5334000" cy="5334000"/>
          </a:xfrm>
          <a:prstGeom prst="rect">
            <a:avLst/>
          </a:prstGeom>
        </p:spPr>
      </p:pic>
      <p:pic>
        <p:nvPicPr>
          <p:cNvPr id="3" name="Picture 2">
            <a:extLst>
              <a:ext uri="{FF2B5EF4-FFF2-40B4-BE49-F238E27FC236}">
                <a16:creationId xmlns:a16="http://schemas.microsoft.com/office/drawing/2014/main" id="{9AC72083-C28B-FD49-AF09-BF6EF6CD32A7}"/>
              </a:ext>
            </a:extLst>
          </p:cNvPr>
          <p:cNvPicPr>
            <a:picLocks noChangeAspect="1"/>
          </p:cNvPicPr>
          <p:nvPr/>
        </p:nvPicPr>
        <p:blipFill>
          <a:blip r:embed="rId4"/>
          <a:stretch>
            <a:fillRect/>
          </a:stretch>
        </p:blipFill>
        <p:spPr>
          <a:xfrm>
            <a:off x="6461449" y="696686"/>
            <a:ext cx="5334000" cy="5334000"/>
          </a:xfrm>
          <a:prstGeom prst="rect">
            <a:avLst/>
          </a:prstGeom>
        </p:spPr>
      </p:pic>
    </p:spTree>
    <p:extLst>
      <p:ext uri="{BB962C8B-B14F-4D97-AF65-F5344CB8AC3E}">
        <p14:creationId xmlns:p14="http://schemas.microsoft.com/office/powerpoint/2010/main" val="357546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49F52-6B57-7548-B91E-B06B155E0970}"/>
              </a:ext>
            </a:extLst>
          </p:cNvPr>
          <p:cNvPicPr>
            <a:picLocks noChangeAspect="1"/>
          </p:cNvPicPr>
          <p:nvPr/>
        </p:nvPicPr>
        <p:blipFill>
          <a:blip r:embed="rId3"/>
          <a:stretch>
            <a:fillRect/>
          </a:stretch>
        </p:blipFill>
        <p:spPr>
          <a:xfrm>
            <a:off x="4539341" y="230151"/>
            <a:ext cx="3200400" cy="3200400"/>
          </a:xfrm>
          <a:prstGeom prst="rect">
            <a:avLst/>
          </a:prstGeom>
        </p:spPr>
      </p:pic>
      <p:pic>
        <p:nvPicPr>
          <p:cNvPr id="3" name="Picture 2">
            <a:extLst>
              <a:ext uri="{FF2B5EF4-FFF2-40B4-BE49-F238E27FC236}">
                <a16:creationId xmlns:a16="http://schemas.microsoft.com/office/drawing/2014/main" id="{14848DFC-6BE8-144A-8C76-997F13138B93}"/>
              </a:ext>
            </a:extLst>
          </p:cNvPr>
          <p:cNvPicPr>
            <a:picLocks noChangeAspect="1"/>
          </p:cNvPicPr>
          <p:nvPr/>
        </p:nvPicPr>
        <p:blipFill>
          <a:blip r:embed="rId4"/>
          <a:stretch>
            <a:fillRect/>
          </a:stretch>
        </p:blipFill>
        <p:spPr>
          <a:xfrm>
            <a:off x="965716" y="230151"/>
            <a:ext cx="3200400" cy="3200400"/>
          </a:xfrm>
          <a:prstGeom prst="rect">
            <a:avLst/>
          </a:prstGeom>
        </p:spPr>
      </p:pic>
      <p:pic>
        <p:nvPicPr>
          <p:cNvPr id="4" name="Picture 3">
            <a:extLst>
              <a:ext uri="{FF2B5EF4-FFF2-40B4-BE49-F238E27FC236}">
                <a16:creationId xmlns:a16="http://schemas.microsoft.com/office/drawing/2014/main" id="{326FF655-C7DC-104C-AD96-6616354403A1}"/>
              </a:ext>
            </a:extLst>
          </p:cNvPr>
          <p:cNvPicPr>
            <a:picLocks noChangeAspect="1"/>
          </p:cNvPicPr>
          <p:nvPr/>
        </p:nvPicPr>
        <p:blipFill>
          <a:blip r:embed="rId5"/>
          <a:stretch>
            <a:fillRect/>
          </a:stretch>
        </p:blipFill>
        <p:spPr>
          <a:xfrm>
            <a:off x="965716" y="3449213"/>
            <a:ext cx="3200400" cy="3200400"/>
          </a:xfrm>
          <a:prstGeom prst="rect">
            <a:avLst/>
          </a:prstGeom>
        </p:spPr>
      </p:pic>
      <p:pic>
        <p:nvPicPr>
          <p:cNvPr id="5" name="Picture 4">
            <a:extLst>
              <a:ext uri="{FF2B5EF4-FFF2-40B4-BE49-F238E27FC236}">
                <a16:creationId xmlns:a16="http://schemas.microsoft.com/office/drawing/2014/main" id="{04F5FF5B-B950-9E4C-8661-8B268C9DF346}"/>
              </a:ext>
            </a:extLst>
          </p:cNvPr>
          <p:cNvPicPr>
            <a:picLocks noChangeAspect="1"/>
          </p:cNvPicPr>
          <p:nvPr/>
        </p:nvPicPr>
        <p:blipFill>
          <a:blip r:embed="rId6"/>
          <a:stretch>
            <a:fillRect/>
          </a:stretch>
        </p:blipFill>
        <p:spPr>
          <a:xfrm>
            <a:off x="4558002" y="3449213"/>
            <a:ext cx="3200400" cy="3200400"/>
          </a:xfrm>
          <a:prstGeom prst="rect">
            <a:avLst/>
          </a:prstGeom>
        </p:spPr>
      </p:pic>
      <p:pic>
        <p:nvPicPr>
          <p:cNvPr id="6" name="Picture 5">
            <a:extLst>
              <a:ext uri="{FF2B5EF4-FFF2-40B4-BE49-F238E27FC236}">
                <a16:creationId xmlns:a16="http://schemas.microsoft.com/office/drawing/2014/main" id="{73E975AD-539A-2F47-8DB2-D2880FFE4AAE}"/>
              </a:ext>
            </a:extLst>
          </p:cNvPr>
          <p:cNvPicPr>
            <a:picLocks noChangeAspect="1"/>
          </p:cNvPicPr>
          <p:nvPr/>
        </p:nvPicPr>
        <p:blipFill>
          <a:blip r:embed="rId7"/>
          <a:stretch>
            <a:fillRect/>
          </a:stretch>
        </p:blipFill>
        <p:spPr>
          <a:xfrm>
            <a:off x="8150288" y="248813"/>
            <a:ext cx="3200400" cy="3200400"/>
          </a:xfrm>
          <a:prstGeom prst="rect">
            <a:avLst/>
          </a:prstGeom>
        </p:spPr>
      </p:pic>
      <p:pic>
        <p:nvPicPr>
          <p:cNvPr id="7" name="Picture 6">
            <a:extLst>
              <a:ext uri="{FF2B5EF4-FFF2-40B4-BE49-F238E27FC236}">
                <a16:creationId xmlns:a16="http://schemas.microsoft.com/office/drawing/2014/main" id="{243A5E4E-94C0-6F46-ACB4-8DEC642DD04C}"/>
              </a:ext>
            </a:extLst>
          </p:cNvPr>
          <p:cNvPicPr>
            <a:picLocks noChangeAspect="1"/>
          </p:cNvPicPr>
          <p:nvPr/>
        </p:nvPicPr>
        <p:blipFill>
          <a:blip r:embed="rId8"/>
          <a:stretch>
            <a:fillRect/>
          </a:stretch>
        </p:blipFill>
        <p:spPr>
          <a:xfrm>
            <a:off x="8150288" y="3449213"/>
            <a:ext cx="3200400" cy="3200400"/>
          </a:xfrm>
          <a:prstGeom prst="rect">
            <a:avLst/>
          </a:prstGeom>
        </p:spPr>
      </p:pic>
    </p:spTree>
    <p:extLst>
      <p:ext uri="{BB962C8B-B14F-4D97-AF65-F5344CB8AC3E}">
        <p14:creationId xmlns:p14="http://schemas.microsoft.com/office/powerpoint/2010/main" val="463172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B864EC-6FB9-1D41-97B2-70CBBC0D8474}"/>
              </a:ext>
            </a:extLst>
          </p:cNvPr>
          <p:cNvPicPr>
            <a:picLocks noChangeAspect="1"/>
          </p:cNvPicPr>
          <p:nvPr/>
        </p:nvPicPr>
        <p:blipFill>
          <a:blip r:embed="rId3"/>
          <a:stretch>
            <a:fillRect/>
          </a:stretch>
        </p:blipFill>
        <p:spPr>
          <a:xfrm>
            <a:off x="116634" y="2541037"/>
            <a:ext cx="4267200" cy="4267200"/>
          </a:xfrm>
          <a:prstGeom prst="rect">
            <a:avLst/>
          </a:prstGeom>
        </p:spPr>
      </p:pic>
      <p:pic>
        <p:nvPicPr>
          <p:cNvPr id="3" name="Picture 2">
            <a:extLst>
              <a:ext uri="{FF2B5EF4-FFF2-40B4-BE49-F238E27FC236}">
                <a16:creationId xmlns:a16="http://schemas.microsoft.com/office/drawing/2014/main" id="{32253CAD-4661-D44C-92B2-E7BD83A6556E}"/>
              </a:ext>
            </a:extLst>
          </p:cNvPr>
          <p:cNvPicPr>
            <a:picLocks noChangeAspect="1"/>
          </p:cNvPicPr>
          <p:nvPr/>
        </p:nvPicPr>
        <p:blipFill>
          <a:blip r:embed="rId4"/>
          <a:stretch>
            <a:fillRect/>
          </a:stretch>
        </p:blipFill>
        <p:spPr>
          <a:xfrm>
            <a:off x="3951514" y="24871"/>
            <a:ext cx="4267200" cy="4267200"/>
          </a:xfrm>
          <a:prstGeom prst="rect">
            <a:avLst/>
          </a:prstGeom>
        </p:spPr>
      </p:pic>
      <p:pic>
        <p:nvPicPr>
          <p:cNvPr id="4" name="Picture 3">
            <a:extLst>
              <a:ext uri="{FF2B5EF4-FFF2-40B4-BE49-F238E27FC236}">
                <a16:creationId xmlns:a16="http://schemas.microsoft.com/office/drawing/2014/main" id="{CCCF1ACA-ADB5-8C4C-81B2-F5AC221097D5}"/>
              </a:ext>
            </a:extLst>
          </p:cNvPr>
          <p:cNvPicPr>
            <a:picLocks noChangeAspect="1"/>
          </p:cNvPicPr>
          <p:nvPr/>
        </p:nvPicPr>
        <p:blipFill>
          <a:blip r:embed="rId5"/>
          <a:stretch>
            <a:fillRect/>
          </a:stretch>
        </p:blipFill>
        <p:spPr>
          <a:xfrm>
            <a:off x="7766173" y="2553476"/>
            <a:ext cx="4267200" cy="4267200"/>
          </a:xfrm>
          <a:prstGeom prst="rect">
            <a:avLst/>
          </a:prstGeom>
        </p:spPr>
      </p:pic>
      <p:sp>
        <p:nvSpPr>
          <p:cNvPr id="5" name="TextBox 4">
            <a:extLst>
              <a:ext uri="{FF2B5EF4-FFF2-40B4-BE49-F238E27FC236}">
                <a16:creationId xmlns:a16="http://schemas.microsoft.com/office/drawing/2014/main" id="{A9CDB293-3D9E-4B4A-8410-22930C6D53C5}"/>
              </a:ext>
            </a:extLst>
          </p:cNvPr>
          <p:cNvSpPr txBox="1"/>
          <p:nvPr/>
        </p:nvSpPr>
        <p:spPr>
          <a:xfrm>
            <a:off x="1302003" y="1371599"/>
            <a:ext cx="1693092" cy="646331"/>
          </a:xfrm>
          <a:prstGeom prst="rect">
            <a:avLst/>
          </a:prstGeom>
          <a:noFill/>
        </p:spPr>
        <p:txBody>
          <a:bodyPr wrap="none" rtlCol="0">
            <a:spAutoFit/>
          </a:bodyPr>
          <a:lstStyle/>
          <a:p>
            <a:pPr algn="ctr"/>
            <a:r>
              <a:rPr lang="en-US" sz="3600" dirty="0"/>
              <a:t>MA Plot</a:t>
            </a:r>
          </a:p>
        </p:txBody>
      </p:sp>
      <p:sp>
        <p:nvSpPr>
          <p:cNvPr id="6" name="TextBox 5">
            <a:extLst>
              <a:ext uri="{FF2B5EF4-FFF2-40B4-BE49-F238E27FC236}">
                <a16:creationId xmlns:a16="http://schemas.microsoft.com/office/drawing/2014/main" id="{BDBECE8D-3DC3-4C4B-895E-958A622A25F8}"/>
              </a:ext>
            </a:extLst>
          </p:cNvPr>
          <p:cNvSpPr txBox="1"/>
          <p:nvPr/>
        </p:nvSpPr>
        <p:spPr>
          <a:xfrm>
            <a:off x="4906446" y="4580657"/>
            <a:ext cx="2337115" cy="646331"/>
          </a:xfrm>
          <a:prstGeom prst="rect">
            <a:avLst/>
          </a:prstGeom>
          <a:noFill/>
        </p:spPr>
        <p:txBody>
          <a:bodyPr wrap="none" rtlCol="0">
            <a:spAutoFit/>
          </a:bodyPr>
          <a:lstStyle/>
          <a:p>
            <a:pPr algn="ctr"/>
            <a:r>
              <a:rPr lang="en-US" sz="3600" dirty="0"/>
              <a:t>Scatter Plot</a:t>
            </a:r>
          </a:p>
        </p:txBody>
      </p:sp>
      <p:sp>
        <p:nvSpPr>
          <p:cNvPr id="7" name="TextBox 6">
            <a:extLst>
              <a:ext uri="{FF2B5EF4-FFF2-40B4-BE49-F238E27FC236}">
                <a16:creationId xmlns:a16="http://schemas.microsoft.com/office/drawing/2014/main" id="{74571DBD-50DC-494F-B311-B0B3D6B8543D}"/>
              </a:ext>
            </a:extLst>
          </p:cNvPr>
          <p:cNvSpPr txBox="1"/>
          <p:nvPr/>
        </p:nvSpPr>
        <p:spPr>
          <a:xfrm>
            <a:off x="8639235" y="1371598"/>
            <a:ext cx="2521076" cy="646331"/>
          </a:xfrm>
          <a:prstGeom prst="rect">
            <a:avLst/>
          </a:prstGeom>
          <a:noFill/>
        </p:spPr>
        <p:txBody>
          <a:bodyPr wrap="none" rtlCol="0">
            <a:spAutoFit/>
          </a:bodyPr>
          <a:lstStyle/>
          <a:p>
            <a:pPr algn="ctr"/>
            <a:r>
              <a:rPr lang="en-US" sz="3600" dirty="0"/>
              <a:t>Volcano Plot</a:t>
            </a:r>
          </a:p>
        </p:txBody>
      </p:sp>
    </p:spTree>
    <p:extLst>
      <p:ext uri="{BB962C8B-B14F-4D97-AF65-F5344CB8AC3E}">
        <p14:creationId xmlns:p14="http://schemas.microsoft.com/office/powerpoint/2010/main" val="1504345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2CA32D-C55C-AB46-8750-DD8C611A27A6}"/>
              </a:ext>
            </a:extLst>
          </p:cNvPr>
          <p:cNvPicPr>
            <a:picLocks noChangeAspect="1"/>
          </p:cNvPicPr>
          <p:nvPr/>
        </p:nvPicPr>
        <p:blipFill>
          <a:blip r:embed="rId3"/>
          <a:stretch>
            <a:fillRect/>
          </a:stretch>
        </p:blipFill>
        <p:spPr>
          <a:xfrm>
            <a:off x="648477" y="911284"/>
            <a:ext cx="5334000" cy="5334000"/>
          </a:xfrm>
          <a:prstGeom prst="rect">
            <a:avLst/>
          </a:prstGeom>
        </p:spPr>
      </p:pic>
      <p:pic>
        <p:nvPicPr>
          <p:cNvPr id="3" name="Picture 2">
            <a:extLst>
              <a:ext uri="{FF2B5EF4-FFF2-40B4-BE49-F238E27FC236}">
                <a16:creationId xmlns:a16="http://schemas.microsoft.com/office/drawing/2014/main" id="{AA95CF6E-A624-7F47-97AF-6B23E7423C60}"/>
              </a:ext>
            </a:extLst>
          </p:cNvPr>
          <p:cNvPicPr>
            <a:picLocks noChangeAspect="1"/>
          </p:cNvPicPr>
          <p:nvPr/>
        </p:nvPicPr>
        <p:blipFill>
          <a:blip r:embed="rId4"/>
          <a:stretch>
            <a:fillRect/>
          </a:stretch>
        </p:blipFill>
        <p:spPr>
          <a:xfrm>
            <a:off x="6433457" y="911284"/>
            <a:ext cx="5334000" cy="5334000"/>
          </a:xfrm>
          <a:prstGeom prst="rect">
            <a:avLst/>
          </a:prstGeom>
        </p:spPr>
      </p:pic>
      <p:sp>
        <p:nvSpPr>
          <p:cNvPr id="4" name="TextBox 3">
            <a:extLst>
              <a:ext uri="{FF2B5EF4-FFF2-40B4-BE49-F238E27FC236}">
                <a16:creationId xmlns:a16="http://schemas.microsoft.com/office/drawing/2014/main" id="{555E10F1-0153-2F49-A2FE-2B58B1FD8331}"/>
              </a:ext>
            </a:extLst>
          </p:cNvPr>
          <p:cNvSpPr txBox="1"/>
          <p:nvPr/>
        </p:nvSpPr>
        <p:spPr>
          <a:xfrm>
            <a:off x="1367207" y="270587"/>
            <a:ext cx="9230540" cy="646331"/>
          </a:xfrm>
          <a:prstGeom prst="rect">
            <a:avLst/>
          </a:prstGeom>
          <a:noFill/>
        </p:spPr>
        <p:txBody>
          <a:bodyPr wrap="none" rtlCol="0">
            <a:spAutoFit/>
          </a:bodyPr>
          <a:lstStyle/>
          <a:p>
            <a:r>
              <a:rPr lang="en-US" sz="3600" dirty="0"/>
              <a:t>Facet plots – separate candidates by significance</a:t>
            </a:r>
          </a:p>
        </p:txBody>
      </p:sp>
      <p:sp>
        <p:nvSpPr>
          <p:cNvPr id="5" name="TextBox 4">
            <a:extLst>
              <a:ext uri="{FF2B5EF4-FFF2-40B4-BE49-F238E27FC236}">
                <a16:creationId xmlns:a16="http://schemas.microsoft.com/office/drawing/2014/main" id="{4B4E17B8-B79C-E445-8552-0C97D4B47576}"/>
              </a:ext>
            </a:extLst>
          </p:cNvPr>
          <p:cNvSpPr txBox="1"/>
          <p:nvPr/>
        </p:nvSpPr>
        <p:spPr>
          <a:xfrm>
            <a:off x="3490064" y="6245284"/>
            <a:ext cx="4854983" cy="369332"/>
          </a:xfrm>
          <a:prstGeom prst="rect">
            <a:avLst/>
          </a:prstGeom>
          <a:noFill/>
        </p:spPr>
        <p:txBody>
          <a:bodyPr wrap="none" rtlCol="0">
            <a:spAutoFit/>
          </a:bodyPr>
          <a:lstStyle/>
          <a:p>
            <a:r>
              <a:rPr lang="en-US" dirty="0"/>
              <a:t>https://</a:t>
            </a:r>
            <a:r>
              <a:rPr lang="en-US" dirty="0" err="1"/>
              <a:t>github.com</a:t>
            </a:r>
            <a:r>
              <a:rPr lang="en-US" dirty="0"/>
              <a:t>/</a:t>
            </a:r>
            <a:r>
              <a:rPr lang="en-US" dirty="0" err="1"/>
              <a:t>pwilmart</a:t>
            </a:r>
            <a:r>
              <a:rPr lang="en-US" dirty="0"/>
              <a:t>/</a:t>
            </a:r>
            <a:r>
              <a:rPr lang="en-US" dirty="0" err="1"/>
              <a:t>IRS_normalization</a:t>
            </a:r>
            <a:endParaRPr lang="en-US" dirty="0"/>
          </a:p>
        </p:txBody>
      </p:sp>
    </p:spTree>
    <p:extLst>
      <p:ext uri="{BB962C8B-B14F-4D97-AF65-F5344CB8AC3E}">
        <p14:creationId xmlns:p14="http://schemas.microsoft.com/office/powerpoint/2010/main" val="115251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18E4E-B465-0142-BAE6-312A26875147}"/>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3" name="TextBox 2">
            <a:extLst>
              <a:ext uri="{FF2B5EF4-FFF2-40B4-BE49-F238E27FC236}">
                <a16:creationId xmlns:a16="http://schemas.microsoft.com/office/drawing/2014/main" id="{F808411E-793E-1548-A2C7-126B7AF923D0}"/>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pic>
        <p:nvPicPr>
          <p:cNvPr id="4" name="Picture 3">
            <a:extLst>
              <a:ext uri="{FF2B5EF4-FFF2-40B4-BE49-F238E27FC236}">
                <a16:creationId xmlns:a16="http://schemas.microsoft.com/office/drawing/2014/main" id="{524CF9C6-5210-4C48-A2AC-A31204D5481A}"/>
              </a:ext>
            </a:extLst>
          </p:cNvPr>
          <p:cNvPicPr>
            <a:picLocks noChangeAspect="1"/>
          </p:cNvPicPr>
          <p:nvPr/>
        </p:nvPicPr>
        <p:blipFill>
          <a:blip r:embed="rId3"/>
          <a:stretch>
            <a:fillRect/>
          </a:stretch>
        </p:blipFill>
        <p:spPr>
          <a:xfrm>
            <a:off x="15508859" y="6724836"/>
            <a:ext cx="6350000" cy="9004300"/>
          </a:xfrm>
          <a:prstGeom prst="rect">
            <a:avLst/>
          </a:prstGeom>
        </p:spPr>
      </p:pic>
      <p:pic>
        <p:nvPicPr>
          <p:cNvPr id="5" name="Picture 4">
            <a:extLst>
              <a:ext uri="{FF2B5EF4-FFF2-40B4-BE49-F238E27FC236}">
                <a16:creationId xmlns:a16="http://schemas.microsoft.com/office/drawing/2014/main" id="{43548078-0232-3D42-8252-BD9E5731DE7E}"/>
              </a:ext>
            </a:extLst>
          </p:cNvPr>
          <p:cNvPicPr>
            <a:picLocks noChangeAspect="1"/>
          </p:cNvPicPr>
          <p:nvPr/>
        </p:nvPicPr>
        <p:blipFill>
          <a:blip r:embed="rId4"/>
          <a:stretch>
            <a:fillRect/>
          </a:stretch>
        </p:blipFill>
        <p:spPr>
          <a:xfrm>
            <a:off x="21691601" y="6724836"/>
            <a:ext cx="6350000" cy="9004300"/>
          </a:xfrm>
          <a:prstGeom prst="rect">
            <a:avLst/>
          </a:prstGeom>
        </p:spPr>
      </p:pic>
      <p:sp>
        <p:nvSpPr>
          <p:cNvPr id="6" name="TextBox 5">
            <a:extLst>
              <a:ext uri="{FF2B5EF4-FFF2-40B4-BE49-F238E27FC236}">
                <a16:creationId xmlns:a16="http://schemas.microsoft.com/office/drawing/2014/main" id="{D6DA68AC-A725-6447-9414-965EEB924AC0}"/>
              </a:ext>
            </a:extLst>
          </p:cNvPr>
          <p:cNvSpPr txBox="1"/>
          <p:nvPr/>
        </p:nvSpPr>
        <p:spPr>
          <a:xfrm>
            <a:off x="24460625" y="6443219"/>
            <a:ext cx="1600118" cy="523220"/>
          </a:xfrm>
          <a:prstGeom prst="rect">
            <a:avLst/>
          </a:prstGeom>
          <a:noFill/>
        </p:spPr>
        <p:txBody>
          <a:bodyPr wrap="none" rtlCol="0">
            <a:spAutoFit/>
          </a:bodyPr>
          <a:lstStyle/>
          <a:p>
            <a:r>
              <a:rPr lang="en-US" sz="2800" b="1" dirty="0"/>
              <a:t>with IRS</a:t>
            </a:r>
          </a:p>
        </p:txBody>
      </p:sp>
      <p:sp>
        <p:nvSpPr>
          <p:cNvPr id="7" name="TextBox 6">
            <a:extLst>
              <a:ext uri="{FF2B5EF4-FFF2-40B4-BE49-F238E27FC236}">
                <a16:creationId xmlns:a16="http://schemas.microsoft.com/office/drawing/2014/main" id="{F6A6C8F9-6A42-CC4D-8F43-D40643A8E06F}"/>
              </a:ext>
            </a:extLst>
          </p:cNvPr>
          <p:cNvSpPr txBox="1"/>
          <p:nvPr/>
        </p:nvSpPr>
        <p:spPr>
          <a:xfrm>
            <a:off x="17818752" y="6452646"/>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509100B0-84DB-B648-AD26-F57B7554CEFD}"/>
              </a:ext>
            </a:extLst>
          </p:cNvPr>
          <p:cNvPicPr>
            <a:picLocks noChangeAspect="1"/>
          </p:cNvPicPr>
          <p:nvPr/>
        </p:nvPicPr>
        <p:blipFill>
          <a:blip r:embed="rId3"/>
          <a:stretch>
            <a:fillRect/>
          </a:stretch>
        </p:blipFill>
        <p:spPr>
          <a:xfrm>
            <a:off x="15661259" y="6877236"/>
            <a:ext cx="6350000" cy="9004300"/>
          </a:xfrm>
          <a:prstGeom prst="rect">
            <a:avLst/>
          </a:prstGeom>
        </p:spPr>
      </p:pic>
      <p:pic>
        <p:nvPicPr>
          <p:cNvPr id="9" name="Picture 8">
            <a:extLst>
              <a:ext uri="{FF2B5EF4-FFF2-40B4-BE49-F238E27FC236}">
                <a16:creationId xmlns:a16="http://schemas.microsoft.com/office/drawing/2014/main" id="{7AA848B0-0643-C04F-9777-2E54CD04E2C4}"/>
              </a:ext>
            </a:extLst>
          </p:cNvPr>
          <p:cNvPicPr>
            <a:picLocks noChangeAspect="1"/>
          </p:cNvPicPr>
          <p:nvPr/>
        </p:nvPicPr>
        <p:blipFill>
          <a:blip r:embed="rId4"/>
          <a:stretch>
            <a:fillRect/>
          </a:stretch>
        </p:blipFill>
        <p:spPr>
          <a:xfrm>
            <a:off x="21844001" y="6877236"/>
            <a:ext cx="6350000" cy="9004300"/>
          </a:xfrm>
          <a:prstGeom prst="rect">
            <a:avLst/>
          </a:prstGeom>
        </p:spPr>
      </p:pic>
      <p:pic>
        <p:nvPicPr>
          <p:cNvPr id="10" name="Picture 9">
            <a:extLst>
              <a:ext uri="{FF2B5EF4-FFF2-40B4-BE49-F238E27FC236}">
                <a16:creationId xmlns:a16="http://schemas.microsoft.com/office/drawing/2014/main" id="{64801CD8-44E9-244B-AA1C-FBDD00CC04D3}"/>
              </a:ext>
            </a:extLst>
          </p:cNvPr>
          <p:cNvPicPr>
            <a:picLocks noChangeAspect="1"/>
          </p:cNvPicPr>
          <p:nvPr/>
        </p:nvPicPr>
        <p:blipFill>
          <a:blip r:embed="rId3"/>
          <a:stretch>
            <a:fillRect/>
          </a:stretch>
        </p:blipFill>
        <p:spPr>
          <a:xfrm>
            <a:off x="1074287" y="504556"/>
            <a:ext cx="4445000" cy="6303010"/>
          </a:xfrm>
          <a:prstGeom prst="rect">
            <a:avLst/>
          </a:prstGeom>
        </p:spPr>
      </p:pic>
      <p:pic>
        <p:nvPicPr>
          <p:cNvPr id="11" name="Picture 10">
            <a:extLst>
              <a:ext uri="{FF2B5EF4-FFF2-40B4-BE49-F238E27FC236}">
                <a16:creationId xmlns:a16="http://schemas.microsoft.com/office/drawing/2014/main" id="{F4BC322E-11B7-794D-92C4-243556C5E794}"/>
              </a:ext>
            </a:extLst>
          </p:cNvPr>
          <p:cNvPicPr>
            <a:picLocks noChangeAspect="1"/>
          </p:cNvPicPr>
          <p:nvPr/>
        </p:nvPicPr>
        <p:blipFill>
          <a:blip r:embed="rId4"/>
          <a:stretch>
            <a:fillRect/>
          </a:stretch>
        </p:blipFill>
        <p:spPr>
          <a:xfrm>
            <a:off x="21996401" y="7029636"/>
            <a:ext cx="6350000" cy="9004300"/>
          </a:xfrm>
          <a:prstGeom prst="rect">
            <a:avLst/>
          </a:prstGeom>
        </p:spPr>
      </p:pic>
      <p:sp>
        <p:nvSpPr>
          <p:cNvPr id="13" name="TextBox 12">
            <a:extLst>
              <a:ext uri="{FF2B5EF4-FFF2-40B4-BE49-F238E27FC236}">
                <a16:creationId xmlns:a16="http://schemas.microsoft.com/office/drawing/2014/main" id="{69CC0DDE-EFF3-3D41-9948-A9E98AC13B0E}"/>
              </a:ext>
            </a:extLst>
          </p:cNvPr>
          <p:cNvSpPr txBox="1"/>
          <p:nvPr/>
        </p:nvSpPr>
        <p:spPr>
          <a:xfrm>
            <a:off x="2438923" y="53471"/>
            <a:ext cx="1715727" cy="461665"/>
          </a:xfrm>
          <a:prstGeom prst="rect">
            <a:avLst/>
          </a:prstGeom>
          <a:noFill/>
        </p:spPr>
        <p:txBody>
          <a:bodyPr wrap="none" rtlCol="0">
            <a:spAutoFit/>
          </a:bodyPr>
          <a:lstStyle/>
          <a:p>
            <a:pPr algn="ctr"/>
            <a:r>
              <a:rPr lang="en-US" sz="2400" b="1" dirty="0"/>
              <a:t>Without IRS</a:t>
            </a:r>
          </a:p>
        </p:txBody>
      </p:sp>
      <p:sp>
        <p:nvSpPr>
          <p:cNvPr id="15" name="TextBox 14">
            <a:extLst>
              <a:ext uri="{FF2B5EF4-FFF2-40B4-BE49-F238E27FC236}">
                <a16:creationId xmlns:a16="http://schemas.microsoft.com/office/drawing/2014/main" id="{8640CFB5-F866-F140-B5AC-DC44D8524D65}"/>
              </a:ext>
            </a:extLst>
          </p:cNvPr>
          <p:cNvSpPr txBox="1"/>
          <p:nvPr/>
        </p:nvSpPr>
        <p:spPr>
          <a:xfrm>
            <a:off x="5519287" y="1387361"/>
            <a:ext cx="5478872" cy="461665"/>
          </a:xfrm>
          <a:prstGeom prst="rect">
            <a:avLst/>
          </a:prstGeom>
          <a:noFill/>
        </p:spPr>
        <p:txBody>
          <a:bodyPr wrap="none" rtlCol="0">
            <a:spAutoFit/>
          </a:bodyPr>
          <a:lstStyle/>
          <a:p>
            <a:r>
              <a:rPr lang="en-US" sz="2400" dirty="0"/>
              <a:t>Single factor normalizations seem to work</a:t>
            </a:r>
          </a:p>
        </p:txBody>
      </p:sp>
      <p:sp>
        <p:nvSpPr>
          <p:cNvPr id="16" name="TextBox 15">
            <a:extLst>
              <a:ext uri="{FF2B5EF4-FFF2-40B4-BE49-F238E27FC236}">
                <a16:creationId xmlns:a16="http://schemas.microsoft.com/office/drawing/2014/main" id="{783E3DEA-F21A-EB4F-B936-A9602CC04689}"/>
              </a:ext>
            </a:extLst>
          </p:cNvPr>
          <p:cNvSpPr txBox="1"/>
          <p:nvPr/>
        </p:nvSpPr>
        <p:spPr>
          <a:xfrm>
            <a:off x="6814655" y="4377555"/>
            <a:ext cx="3256021" cy="461665"/>
          </a:xfrm>
          <a:prstGeom prst="rect">
            <a:avLst/>
          </a:prstGeom>
          <a:noFill/>
        </p:spPr>
        <p:txBody>
          <a:bodyPr wrap="none" rtlCol="0">
            <a:spAutoFit/>
          </a:bodyPr>
          <a:lstStyle/>
          <a:p>
            <a:pPr algn="ctr"/>
            <a:r>
              <a:rPr lang="en-US" sz="2400" dirty="0"/>
              <a:t>They don’t actually work</a:t>
            </a:r>
          </a:p>
        </p:txBody>
      </p:sp>
      <p:cxnSp>
        <p:nvCxnSpPr>
          <p:cNvPr id="18" name="Straight Arrow Connector 17">
            <a:extLst>
              <a:ext uri="{FF2B5EF4-FFF2-40B4-BE49-F238E27FC236}">
                <a16:creationId xmlns:a16="http://schemas.microsoft.com/office/drawing/2014/main" id="{12855539-6AC2-8E43-8761-76EFCD626AC3}"/>
              </a:ext>
            </a:extLst>
          </p:cNvPr>
          <p:cNvCxnSpPr>
            <a:cxnSpLocks/>
          </p:cNvCxnSpPr>
          <p:nvPr/>
        </p:nvCxnSpPr>
        <p:spPr>
          <a:xfrm flipH="1" flipV="1">
            <a:off x="5519288" y="3804744"/>
            <a:ext cx="1207334" cy="625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7ECF85-5B5A-9D4B-8194-18E27604A61F}"/>
              </a:ext>
            </a:extLst>
          </p:cNvPr>
          <p:cNvCxnSpPr>
            <a:cxnSpLocks/>
          </p:cNvCxnSpPr>
          <p:nvPr/>
        </p:nvCxnSpPr>
        <p:spPr>
          <a:xfrm flipH="1">
            <a:off x="5665078" y="4807690"/>
            <a:ext cx="1061544" cy="8784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16876D-2F86-564D-9CC1-F32139AA8339}"/>
              </a:ext>
            </a:extLst>
          </p:cNvPr>
          <p:cNvSpPr txBox="1"/>
          <p:nvPr/>
        </p:nvSpPr>
        <p:spPr>
          <a:xfrm>
            <a:off x="5666198" y="148063"/>
            <a:ext cx="6357638" cy="830997"/>
          </a:xfrm>
          <a:prstGeom prst="rect">
            <a:avLst/>
          </a:prstGeom>
          <a:noFill/>
          <a:ln w="38100">
            <a:solidFill>
              <a:schemeClr val="tx1"/>
            </a:solidFill>
          </a:ln>
        </p:spPr>
        <p:txBody>
          <a:bodyPr wrap="none" rtlCol="0">
            <a:spAutoFit/>
          </a:bodyPr>
          <a:lstStyle/>
          <a:p>
            <a:r>
              <a:rPr lang="en-US" sz="2400" dirty="0"/>
              <a:t>Mouse lens: 6 developmental times</a:t>
            </a:r>
            <a:br>
              <a:rPr lang="en-US" sz="2400" dirty="0"/>
            </a:br>
            <a:r>
              <a:rPr lang="en-US" sz="2400" dirty="0"/>
              <a:t>biological replicates in separate TMT experiments</a:t>
            </a:r>
          </a:p>
        </p:txBody>
      </p:sp>
    </p:spTree>
    <p:extLst>
      <p:ext uri="{BB962C8B-B14F-4D97-AF65-F5344CB8AC3E}">
        <p14:creationId xmlns:p14="http://schemas.microsoft.com/office/powerpoint/2010/main" val="3430942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18E4E-B465-0142-BAE6-312A26875147}"/>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3" name="TextBox 2">
            <a:extLst>
              <a:ext uri="{FF2B5EF4-FFF2-40B4-BE49-F238E27FC236}">
                <a16:creationId xmlns:a16="http://schemas.microsoft.com/office/drawing/2014/main" id="{F808411E-793E-1548-A2C7-126B7AF923D0}"/>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pic>
        <p:nvPicPr>
          <p:cNvPr id="4" name="Picture 3">
            <a:extLst>
              <a:ext uri="{FF2B5EF4-FFF2-40B4-BE49-F238E27FC236}">
                <a16:creationId xmlns:a16="http://schemas.microsoft.com/office/drawing/2014/main" id="{524CF9C6-5210-4C48-A2AC-A31204D5481A}"/>
              </a:ext>
            </a:extLst>
          </p:cNvPr>
          <p:cNvPicPr>
            <a:picLocks noChangeAspect="1"/>
          </p:cNvPicPr>
          <p:nvPr/>
        </p:nvPicPr>
        <p:blipFill>
          <a:blip r:embed="rId3"/>
          <a:stretch>
            <a:fillRect/>
          </a:stretch>
        </p:blipFill>
        <p:spPr>
          <a:xfrm>
            <a:off x="15508859" y="6724836"/>
            <a:ext cx="6350000" cy="9004300"/>
          </a:xfrm>
          <a:prstGeom prst="rect">
            <a:avLst/>
          </a:prstGeom>
        </p:spPr>
      </p:pic>
      <p:pic>
        <p:nvPicPr>
          <p:cNvPr id="5" name="Picture 4">
            <a:extLst>
              <a:ext uri="{FF2B5EF4-FFF2-40B4-BE49-F238E27FC236}">
                <a16:creationId xmlns:a16="http://schemas.microsoft.com/office/drawing/2014/main" id="{43548078-0232-3D42-8252-BD9E5731DE7E}"/>
              </a:ext>
            </a:extLst>
          </p:cNvPr>
          <p:cNvPicPr>
            <a:picLocks noChangeAspect="1"/>
          </p:cNvPicPr>
          <p:nvPr/>
        </p:nvPicPr>
        <p:blipFill>
          <a:blip r:embed="rId4"/>
          <a:stretch>
            <a:fillRect/>
          </a:stretch>
        </p:blipFill>
        <p:spPr>
          <a:xfrm>
            <a:off x="21691601" y="6724836"/>
            <a:ext cx="6350000" cy="9004300"/>
          </a:xfrm>
          <a:prstGeom prst="rect">
            <a:avLst/>
          </a:prstGeom>
        </p:spPr>
      </p:pic>
      <p:sp>
        <p:nvSpPr>
          <p:cNvPr id="6" name="TextBox 5">
            <a:extLst>
              <a:ext uri="{FF2B5EF4-FFF2-40B4-BE49-F238E27FC236}">
                <a16:creationId xmlns:a16="http://schemas.microsoft.com/office/drawing/2014/main" id="{D6DA68AC-A725-6447-9414-965EEB924AC0}"/>
              </a:ext>
            </a:extLst>
          </p:cNvPr>
          <p:cNvSpPr txBox="1"/>
          <p:nvPr/>
        </p:nvSpPr>
        <p:spPr>
          <a:xfrm>
            <a:off x="24460625" y="6443219"/>
            <a:ext cx="1600118" cy="523220"/>
          </a:xfrm>
          <a:prstGeom prst="rect">
            <a:avLst/>
          </a:prstGeom>
          <a:noFill/>
        </p:spPr>
        <p:txBody>
          <a:bodyPr wrap="none" rtlCol="0">
            <a:spAutoFit/>
          </a:bodyPr>
          <a:lstStyle/>
          <a:p>
            <a:r>
              <a:rPr lang="en-US" sz="2800" b="1" dirty="0"/>
              <a:t>with IRS</a:t>
            </a:r>
          </a:p>
        </p:txBody>
      </p:sp>
      <p:sp>
        <p:nvSpPr>
          <p:cNvPr id="7" name="TextBox 6">
            <a:extLst>
              <a:ext uri="{FF2B5EF4-FFF2-40B4-BE49-F238E27FC236}">
                <a16:creationId xmlns:a16="http://schemas.microsoft.com/office/drawing/2014/main" id="{F6A6C8F9-6A42-CC4D-8F43-D40643A8E06F}"/>
              </a:ext>
            </a:extLst>
          </p:cNvPr>
          <p:cNvSpPr txBox="1"/>
          <p:nvPr/>
        </p:nvSpPr>
        <p:spPr>
          <a:xfrm>
            <a:off x="17818752" y="6452646"/>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509100B0-84DB-B648-AD26-F57B7554CEFD}"/>
              </a:ext>
            </a:extLst>
          </p:cNvPr>
          <p:cNvPicPr>
            <a:picLocks noChangeAspect="1"/>
          </p:cNvPicPr>
          <p:nvPr/>
        </p:nvPicPr>
        <p:blipFill>
          <a:blip r:embed="rId3"/>
          <a:stretch>
            <a:fillRect/>
          </a:stretch>
        </p:blipFill>
        <p:spPr>
          <a:xfrm>
            <a:off x="15661259" y="6877236"/>
            <a:ext cx="6350000" cy="9004300"/>
          </a:xfrm>
          <a:prstGeom prst="rect">
            <a:avLst/>
          </a:prstGeom>
        </p:spPr>
      </p:pic>
      <p:pic>
        <p:nvPicPr>
          <p:cNvPr id="9" name="Picture 8">
            <a:extLst>
              <a:ext uri="{FF2B5EF4-FFF2-40B4-BE49-F238E27FC236}">
                <a16:creationId xmlns:a16="http://schemas.microsoft.com/office/drawing/2014/main" id="{7AA848B0-0643-C04F-9777-2E54CD04E2C4}"/>
              </a:ext>
            </a:extLst>
          </p:cNvPr>
          <p:cNvPicPr>
            <a:picLocks noChangeAspect="1"/>
          </p:cNvPicPr>
          <p:nvPr/>
        </p:nvPicPr>
        <p:blipFill>
          <a:blip r:embed="rId4"/>
          <a:stretch>
            <a:fillRect/>
          </a:stretch>
        </p:blipFill>
        <p:spPr>
          <a:xfrm>
            <a:off x="21844001" y="6877236"/>
            <a:ext cx="6350000" cy="9004300"/>
          </a:xfrm>
          <a:prstGeom prst="rect">
            <a:avLst/>
          </a:prstGeom>
        </p:spPr>
      </p:pic>
      <p:pic>
        <p:nvPicPr>
          <p:cNvPr id="11" name="Picture 10">
            <a:extLst>
              <a:ext uri="{FF2B5EF4-FFF2-40B4-BE49-F238E27FC236}">
                <a16:creationId xmlns:a16="http://schemas.microsoft.com/office/drawing/2014/main" id="{F4BC322E-11B7-794D-92C4-243556C5E794}"/>
              </a:ext>
            </a:extLst>
          </p:cNvPr>
          <p:cNvPicPr>
            <a:picLocks noChangeAspect="1"/>
          </p:cNvPicPr>
          <p:nvPr/>
        </p:nvPicPr>
        <p:blipFill>
          <a:blip r:embed="rId4"/>
          <a:stretch>
            <a:fillRect/>
          </a:stretch>
        </p:blipFill>
        <p:spPr>
          <a:xfrm>
            <a:off x="21996401" y="7029636"/>
            <a:ext cx="6350000" cy="9004300"/>
          </a:xfrm>
          <a:prstGeom prst="rect">
            <a:avLst/>
          </a:prstGeom>
        </p:spPr>
      </p:pic>
      <p:pic>
        <p:nvPicPr>
          <p:cNvPr id="12" name="Picture 11">
            <a:extLst>
              <a:ext uri="{FF2B5EF4-FFF2-40B4-BE49-F238E27FC236}">
                <a16:creationId xmlns:a16="http://schemas.microsoft.com/office/drawing/2014/main" id="{2B0BF669-AAA2-2B41-BBCF-9E7BEC4E8BDA}"/>
              </a:ext>
            </a:extLst>
          </p:cNvPr>
          <p:cNvPicPr>
            <a:picLocks noChangeAspect="1"/>
          </p:cNvPicPr>
          <p:nvPr/>
        </p:nvPicPr>
        <p:blipFill>
          <a:blip r:embed="rId4"/>
          <a:stretch>
            <a:fillRect/>
          </a:stretch>
        </p:blipFill>
        <p:spPr>
          <a:xfrm>
            <a:off x="6466632" y="515136"/>
            <a:ext cx="4445000" cy="6303010"/>
          </a:xfrm>
          <a:prstGeom prst="rect">
            <a:avLst/>
          </a:prstGeom>
        </p:spPr>
      </p:pic>
      <p:sp>
        <p:nvSpPr>
          <p:cNvPr id="14" name="TextBox 13">
            <a:extLst>
              <a:ext uri="{FF2B5EF4-FFF2-40B4-BE49-F238E27FC236}">
                <a16:creationId xmlns:a16="http://schemas.microsoft.com/office/drawing/2014/main" id="{11CC751A-3815-A848-83E5-04CE74B17244}"/>
              </a:ext>
            </a:extLst>
          </p:cNvPr>
          <p:cNvSpPr txBox="1"/>
          <p:nvPr/>
        </p:nvSpPr>
        <p:spPr>
          <a:xfrm>
            <a:off x="8050077" y="42891"/>
            <a:ext cx="1278107" cy="461665"/>
          </a:xfrm>
          <a:prstGeom prst="rect">
            <a:avLst/>
          </a:prstGeom>
          <a:noFill/>
        </p:spPr>
        <p:txBody>
          <a:bodyPr wrap="none" rtlCol="0">
            <a:spAutoFit/>
          </a:bodyPr>
          <a:lstStyle/>
          <a:p>
            <a:pPr algn="ctr"/>
            <a:r>
              <a:rPr lang="en-US" sz="2400" b="1" dirty="0"/>
              <a:t>With IRS</a:t>
            </a:r>
          </a:p>
        </p:txBody>
      </p:sp>
      <p:sp>
        <p:nvSpPr>
          <p:cNvPr id="15" name="TextBox 14">
            <a:extLst>
              <a:ext uri="{FF2B5EF4-FFF2-40B4-BE49-F238E27FC236}">
                <a16:creationId xmlns:a16="http://schemas.microsoft.com/office/drawing/2014/main" id="{C26396B0-DA55-804F-AA00-F5A997609BF1}"/>
              </a:ext>
            </a:extLst>
          </p:cNvPr>
          <p:cNvSpPr txBox="1"/>
          <p:nvPr/>
        </p:nvSpPr>
        <p:spPr>
          <a:xfrm>
            <a:off x="578069" y="536028"/>
            <a:ext cx="5151218" cy="2862322"/>
          </a:xfrm>
          <a:prstGeom prst="rect">
            <a:avLst/>
          </a:prstGeom>
          <a:noFill/>
        </p:spPr>
        <p:txBody>
          <a:bodyPr wrap="none" rtlCol="0">
            <a:spAutoFit/>
          </a:bodyPr>
          <a:lstStyle/>
          <a:p>
            <a:r>
              <a:rPr lang="en-US" sz="3600" u="sng" dirty="0"/>
              <a:t>I</a:t>
            </a:r>
            <a:r>
              <a:rPr lang="en-US" sz="3600" dirty="0"/>
              <a:t>nternal </a:t>
            </a:r>
            <a:r>
              <a:rPr lang="en-US" sz="3600" u="sng" dirty="0"/>
              <a:t>R</a:t>
            </a:r>
            <a:r>
              <a:rPr lang="en-US" sz="3600" dirty="0"/>
              <a:t>eference </a:t>
            </a:r>
            <a:r>
              <a:rPr lang="en-US" sz="3600" u="sng" dirty="0"/>
              <a:t>S</a:t>
            </a:r>
            <a:r>
              <a:rPr lang="en-US" sz="3600" dirty="0"/>
              <a:t>caling:</a:t>
            </a:r>
            <a:br>
              <a:rPr lang="en-US" sz="3600" dirty="0"/>
            </a:br>
            <a:r>
              <a:rPr lang="en-US" sz="3600" dirty="0"/>
              <a:t>corrects random MS2 </a:t>
            </a:r>
            <a:br>
              <a:rPr lang="en-US" sz="3600" dirty="0"/>
            </a:br>
            <a:r>
              <a:rPr lang="en-US" sz="3600" dirty="0"/>
              <a:t>sampling that affects</a:t>
            </a:r>
            <a:br>
              <a:rPr lang="en-US" sz="3600" dirty="0"/>
            </a:br>
            <a:r>
              <a:rPr lang="en-US" sz="3600" dirty="0"/>
              <a:t>reporter ion intensities</a:t>
            </a:r>
            <a:br>
              <a:rPr lang="en-US" sz="3600" dirty="0"/>
            </a:br>
            <a:r>
              <a:rPr lang="en-US" sz="3600" dirty="0"/>
              <a:t>between scans.</a:t>
            </a:r>
          </a:p>
        </p:txBody>
      </p:sp>
      <p:sp>
        <p:nvSpPr>
          <p:cNvPr id="16" name="TextBox 15">
            <a:extLst>
              <a:ext uri="{FF2B5EF4-FFF2-40B4-BE49-F238E27FC236}">
                <a16:creationId xmlns:a16="http://schemas.microsoft.com/office/drawing/2014/main" id="{6A1FA2D6-76F9-D24D-91AA-CF020F7DC1FB}"/>
              </a:ext>
            </a:extLst>
          </p:cNvPr>
          <p:cNvSpPr txBox="1"/>
          <p:nvPr/>
        </p:nvSpPr>
        <p:spPr>
          <a:xfrm>
            <a:off x="578069" y="5829154"/>
            <a:ext cx="5404300" cy="461665"/>
          </a:xfrm>
          <a:prstGeom prst="rect">
            <a:avLst/>
          </a:prstGeom>
          <a:noFill/>
        </p:spPr>
        <p:txBody>
          <a:bodyPr wrap="none" rtlCol="0">
            <a:spAutoFit/>
          </a:bodyPr>
          <a:lstStyle/>
          <a:p>
            <a:r>
              <a:rPr lang="en-US" sz="2400" dirty="0" err="1"/>
              <a:t>Plubell</a:t>
            </a:r>
            <a:r>
              <a:rPr lang="en-US" sz="2400" dirty="0"/>
              <a:t>, et al., MCP, 2017, v16, p873-890.  </a:t>
            </a:r>
          </a:p>
        </p:txBody>
      </p:sp>
    </p:spTree>
    <p:extLst>
      <p:ext uri="{BB962C8B-B14F-4D97-AF65-F5344CB8AC3E}">
        <p14:creationId xmlns:p14="http://schemas.microsoft.com/office/powerpoint/2010/main" val="3696612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18E4E-B465-0142-BAE6-312A26875147}"/>
              </a:ext>
            </a:extLst>
          </p:cNvPr>
          <p:cNvSpPr txBox="1"/>
          <p:nvPr/>
        </p:nvSpPr>
        <p:spPr>
          <a:xfrm>
            <a:off x="24308225" y="6290819"/>
            <a:ext cx="1600118" cy="523220"/>
          </a:xfrm>
          <a:prstGeom prst="rect">
            <a:avLst/>
          </a:prstGeom>
          <a:noFill/>
        </p:spPr>
        <p:txBody>
          <a:bodyPr wrap="none" rtlCol="0">
            <a:spAutoFit/>
          </a:bodyPr>
          <a:lstStyle/>
          <a:p>
            <a:r>
              <a:rPr lang="en-US" sz="2800" b="1" dirty="0"/>
              <a:t>with IRS</a:t>
            </a:r>
          </a:p>
        </p:txBody>
      </p:sp>
      <p:sp>
        <p:nvSpPr>
          <p:cNvPr id="3" name="TextBox 2">
            <a:extLst>
              <a:ext uri="{FF2B5EF4-FFF2-40B4-BE49-F238E27FC236}">
                <a16:creationId xmlns:a16="http://schemas.microsoft.com/office/drawing/2014/main" id="{F808411E-793E-1548-A2C7-126B7AF923D0}"/>
              </a:ext>
            </a:extLst>
          </p:cNvPr>
          <p:cNvSpPr txBox="1"/>
          <p:nvPr/>
        </p:nvSpPr>
        <p:spPr>
          <a:xfrm>
            <a:off x="17666352" y="6300246"/>
            <a:ext cx="2159566" cy="523220"/>
          </a:xfrm>
          <a:prstGeom prst="rect">
            <a:avLst/>
          </a:prstGeom>
          <a:noFill/>
        </p:spPr>
        <p:txBody>
          <a:bodyPr wrap="none" rtlCol="0">
            <a:spAutoFit/>
          </a:bodyPr>
          <a:lstStyle/>
          <a:p>
            <a:r>
              <a:rPr lang="en-US" sz="2800" b="1" dirty="0"/>
              <a:t>without IRS</a:t>
            </a:r>
          </a:p>
        </p:txBody>
      </p:sp>
      <p:pic>
        <p:nvPicPr>
          <p:cNvPr id="4" name="Picture 3">
            <a:extLst>
              <a:ext uri="{FF2B5EF4-FFF2-40B4-BE49-F238E27FC236}">
                <a16:creationId xmlns:a16="http://schemas.microsoft.com/office/drawing/2014/main" id="{524CF9C6-5210-4C48-A2AC-A31204D5481A}"/>
              </a:ext>
            </a:extLst>
          </p:cNvPr>
          <p:cNvPicPr>
            <a:picLocks noChangeAspect="1"/>
          </p:cNvPicPr>
          <p:nvPr/>
        </p:nvPicPr>
        <p:blipFill>
          <a:blip r:embed="rId3"/>
          <a:stretch>
            <a:fillRect/>
          </a:stretch>
        </p:blipFill>
        <p:spPr>
          <a:xfrm>
            <a:off x="15508859" y="6724836"/>
            <a:ext cx="6350000" cy="9004300"/>
          </a:xfrm>
          <a:prstGeom prst="rect">
            <a:avLst/>
          </a:prstGeom>
        </p:spPr>
      </p:pic>
      <p:pic>
        <p:nvPicPr>
          <p:cNvPr id="5" name="Picture 4">
            <a:extLst>
              <a:ext uri="{FF2B5EF4-FFF2-40B4-BE49-F238E27FC236}">
                <a16:creationId xmlns:a16="http://schemas.microsoft.com/office/drawing/2014/main" id="{43548078-0232-3D42-8252-BD9E5731DE7E}"/>
              </a:ext>
            </a:extLst>
          </p:cNvPr>
          <p:cNvPicPr>
            <a:picLocks noChangeAspect="1"/>
          </p:cNvPicPr>
          <p:nvPr/>
        </p:nvPicPr>
        <p:blipFill>
          <a:blip r:embed="rId4"/>
          <a:stretch>
            <a:fillRect/>
          </a:stretch>
        </p:blipFill>
        <p:spPr>
          <a:xfrm>
            <a:off x="21691601" y="6724836"/>
            <a:ext cx="6350000" cy="9004300"/>
          </a:xfrm>
          <a:prstGeom prst="rect">
            <a:avLst/>
          </a:prstGeom>
        </p:spPr>
      </p:pic>
      <p:sp>
        <p:nvSpPr>
          <p:cNvPr id="6" name="TextBox 5">
            <a:extLst>
              <a:ext uri="{FF2B5EF4-FFF2-40B4-BE49-F238E27FC236}">
                <a16:creationId xmlns:a16="http://schemas.microsoft.com/office/drawing/2014/main" id="{D6DA68AC-A725-6447-9414-965EEB924AC0}"/>
              </a:ext>
            </a:extLst>
          </p:cNvPr>
          <p:cNvSpPr txBox="1"/>
          <p:nvPr/>
        </p:nvSpPr>
        <p:spPr>
          <a:xfrm>
            <a:off x="24460625" y="6443219"/>
            <a:ext cx="1600118" cy="523220"/>
          </a:xfrm>
          <a:prstGeom prst="rect">
            <a:avLst/>
          </a:prstGeom>
          <a:noFill/>
        </p:spPr>
        <p:txBody>
          <a:bodyPr wrap="none" rtlCol="0">
            <a:spAutoFit/>
          </a:bodyPr>
          <a:lstStyle/>
          <a:p>
            <a:r>
              <a:rPr lang="en-US" sz="2800" b="1" dirty="0"/>
              <a:t>with IRS</a:t>
            </a:r>
          </a:p>
        </p:txBody>
      </p:sp>
      <p:sp>
        <p:nvSpPr>
          <p:cNvPr id="7" name="TextBox 6">
            <a:extLst>
              <a:ext uri="{FF2B5EF4-FFF2-40B4-BE49-F238E27FC236}">
                <a16:creationId xmlns:a16="http://schemas.microsoft.com/office/drawing/2014/main" id="{F6A6C8F9-6A42-CC4D-8F43-D40643A8E06F}"/>
              </a:ext>
            </a:extLst>
          </p:cNvPr>
          <p:cNvSpPr txBox="1"/>
          <p:nvPr/>
        </p:nvSpPr>
        <p:spPr>
          <a:xfrm>
            <a:off x="17818752" y="6452646"/>
            <a:ext cx="2159566" cy="523220"/>
          </a:xfrm>
          <a:prstGeom prst="rect">
            <a:avLst/>
          </a:prstGeom>
          <a:noFill/>
        </p:spPr>
        <p:txBody>
          <a:bodyPr wrap="none" rtlCol="0">
            <a:spAutoFit/>
          </a:bodyPr>
          <a:lstStyle/>
          <a:p>
            <a:r>
              <a:rPr lang="en-US" sz="2800" b="1" dirty="0"/>
              <a:t>without IRS</a:t>
            </a:r>
          </a:p>
        </p:txBody>
      </p:sp>
      <p:pic>
        <p:nvPicPr>
          <p:cNvPr id="8" name="Picture 7">
            <a:extLst>
              <a:ext uri="{FF2B5EF4-FFF2-40B4-BE49-F238E27FC236}">
                <a16:creationId xmlns:a16="http://schemas.microsoft.com/office/drawing/2014/main" id="{509100B0-84DB-B648-AD26-F57B7554CEFD}"/>
              </a:ext>
            </a:extLst>
          </p:cNvPr>
          <p:cNvPicPr>
            <a:picLocks noChangeAspect="1"/>
          </p:cNvPicPr>
          <p:nvPr/>
        </p:nvPicPr>
        <p:blipFill>
          <a:blip r:embed="rId3"/>
          <a:stretch>
            <a:fillRect/>
          </a:stretch>
        </p:blipFill>
        <p:spPr>
          <a:xfrm>
            <a:off x="15661259" y="6877236"/>
            <a:ext cx="6350000" cy="9004300"/>
          </a:xfrm>
          <a:prstGeom prst="rect">
            <a:avLst/>
          </a:prstGeom>
        </p:spPr>
      </p:pic>
      <p:pic>
        <p:nvPicPr>
          <p:cNvPr id="9" name="Picture 8">
            <a:extLst>
              <a:ext uri="{FF2B5EF4-FFF2-40B4-BE49-F238E27FC236}">
                <a16:creationId xmlns:a16="http://schemas.microsoft.com/office/drawing/2014/main" id="{7AA848B0-0643-C04F-9777-2E54CD04E2C4}"/>
              </a:ext>
            </a:extLst>
          </p:cNvPr>
          <p:cNvPicPr>
            <a:picLocks noChangeAspect="1"/>
          </p:cNvPicPr>
          <p:nvPr/>
        </p:nvPicPr>
        <p:blipFill>
          <a:blip r:embed="rId4"/>
          <a:stretch>
            <a:fillRect/>
          </a:stretch>
        </p:blipFill>
        <p:spPr>
          <a:xfrm>
            <a:off x="21844001" y="6877236"/>
            <a:ext cx="6350000" cy="9004300"/>
          </a:xfrm>
          <a:prstGeom prst="rect">
            <a:avLst/>
          </a:prstGeom>
        </p:spPr>
      </p:pic>
      <p:pic>
        <p:nvPicPr>
          <p:cNvPr id="10" name="Picture 9">
            <a:extLst>
              <a:ext uri="{FF2B5EF4-FFF2-40B4-BE49-F238E27FC236}">
                <a16:creationId xmlns:a16="http://schemas.microsoft.com/office/drawing/2014/main" id="{64801CD8-44E9-244B-AA1C-FBDD00CC04D3}"/>
              </a:ext>
            </a:extLst>
          </p:cNvPr>
          <p:cNvPicPr>
            <a:picLocks noChangeAspect="1"/>
          </p:cNvPicPr>
          <p:nvPr/>
        </p:nvPicPr>
        <p:blipFill>
          <a:blip r:embed="rId3"/>
          <a:stretch>
            <a:fillRect/>
          </a:stretch>
        </p:blipFill>
        <p:spPr>
          <a:xfrm>
            <a:off x="1505210" y="504556"/>
            <a:ext cx="4445000" cy="6303010"/>
          </a:xfrm>
          <a:prstGeom prst="rect">
            <a:avLst/>
          </a:prstGeom>
        </p:spPr>
      </p:pic>
      <p:pic>
        <p:nvPicPr>
          <p:cNvPr id="11" name="Picture 10">
            <a:extLst>
              <a:ext uri="{FF2B5EF4-FFF2-40B4-BE49-F238E27FC236}">
                <a16:creationId xmlns:a16="http://schemas.microsoft.com/office/drawing/2014/main" id="{F4BC322E-11B7-794D-92C4-243556C5E794}"/>
              </a:ext>
            </a:extLst>
          </p:cNvPr>
          <p:cNvPicPr>
            <a:picLocks noChangeAspect="1"/>
          </p:cNvPicPr>
          <p:nvPr/>
        </p:nvPicPr>
        <p:blipFill>
          <a:blip r:embed="rId4"/>
          <a:stretch>
            <a:fillRect/>
          </a:stretch>
        </p:blipFill>
        <p:spPr>
          <a:xfrm>
            <a:off x="21996401" y="7029636"/>
            <a:ext cx="6350000" cy="9004300"/>
          </a:xfrm>
          <a:prstGeom prst="rect">
            <a:avLst/>
          </a:prstGeom>
        </p:spPr>
      </p:pic>
      <p:pic>
        <p:nvPicPr>
          <p:cNvPr id="12" name="Picture 11">
            <a:extLst>
              <a:ext uri="{FF2B5EF4-FFF2-40B4-BE49-F238E27FC236}">
                <a16:creationId xmlns:a16="http://schemas.microsoft.com/office/drawing/2014/main" id="{2B0BF669-AAA2-2B41-BBCF-9E7BEC4E8BDA}"/>
              </a:ext>
            </a:extLst>
          </p:cNvPr>
          <p:cNvPicPr>
            <a:picLocks noChangeAspect="1"/>
          </p:cNvPicPr>
          <p:nvPr/>
        </p:nvPicPr>
        <p:blipFill>
          <a:blip r:embed="rId4"/>
          <a:stretch>
            <a:fillRect/>
          </a:stretch>
        </p:blipFill>
        <p:spPr>
          <a:xfrm>
            <a:off x="6466632" y="515136"/>
            <a:ext cx="4445000" cy="6303010"/>
          </a:xfrm>
          <a:prstGeom prst="rect">
            <a:avLst/>
          </a:prstGeom>
        </p:spPr>
      </p:pic>
      <p:sp>
        <p:nvSpPr>
          <p:cNvPr id="13" name="TextBox 12">
            <a:extLst>
              <a:ext uri="{FF2B5EF4-FFF2-40B4-BE49-F238E27FC236}">
                <a16:creationId xmlns:a16="http://schemas.microsoft.com/office/drawing/2014/main" id="{69CC0DDE-EFF3-3D41-9948-A9E98AC13B0E}"/>
              </a:ext>
            </a:extLst>
          </p:cNvPr>
          <p:cNvSpPr txBox="1"/>
          <p:nvPr/>
        </p:nvSpPr>
        <p:spPr>
          <a:xfrm>
            <a:off x="2869846" y="53471"/>
            <a:ext cx="1715727" cy="461665"/>
          </a:xfrm>
          <a:prstGeom prst="rect">
            <a:avLst/>
          </a:prstGeom>
          <a:noFill/>
        </p:spPr>
        <p:txBody>
          <a:bodyPr wrap="none" rtlCol="0">
            <a:spAutoFit/>
          </a:bodyPr>
          <a:lstStyle/>
          <a:p>
            <a:pPr algn="ctr"/>
            <a:r>
              <a:rPr lang="en-US" sz="2400" b="1" dirty="0"/>
              <a:t>Without IRS</a:t>
            </a:r>
          </a:p>
        </p:txBody>
      </p:sp>
      <p:sp>
        <p:nvSpPr>
          <p:cNvPr id="14" name="TextBox 13">
            <a:extLst>
              <a:ext uri="{FF2B5EF4-FFF2-40B4-BE49-F238E27FC236}">
                <a16:creationId xmlns:a16="http://schemas.microsoft.com/office/drawing/2014/main" id="{11CC751A-3815-A848-83E5-04CE74B17244}"/>
              </a:ext>
            </a:extLst>
          </p:cNvPr>
          <p:cNvSpPr txBox="1"/>
          <p:nvPr/>
        </p:nvSpPr>
        <p:spPr>
          <a:xfrm>
            <a:off x="8050077" y="42891"/>
            <a:ext cx="1278107" cy="461665"/>
          </a:xfrm>
          <a:prstGeom prst="rect">
            <a:avLst/>
          </a:prstGeom>
          <a:noFill/>
        </p:spPr>
        <p:txBody>
          <a:bodyPr wrap="none" rtlCol="0">
            <a:spAutoFit/>
          </a:bodyPr>
          <a:lstStyle/>
          <a:p>
            <a:pPr algn="ctr"/>
            <a:r>
              <a:rPr lang="en-US" sz="2400" b="1" dirty="0"/>
              <a:t>With IRS</a:t>
            </a:r>
          </a:p>
        </p:txBody>
      </p:sp>
    </p:spTree>
    <p:extLst>
      <p:ext uri="{BB962C8B-B14F-4D97-AF65-F5344CB8AC3E}">
        <p14:creationId xmlns:p14="http://schemas.microsoft.com/office/powerpoint/2010/main" val="229782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A7AB0-F2D3-214B-87B5-E35497DD1128}"/>
              </a:ext>
            </a:extLst>
          </p:cNvPr>
          <p:cNvPicPr>
            <a:picLocks noChangeAspect="1"/>
          </p:cNvPicPr>
          <p:nvPr/>
        </p:nvPicPr>
        <p:blipFill>
          <a:blip r:embed="rId3"/>
          <a:stretch>
            <a:fillRect/>
          </a:stretch>
        </p:blipFill>
        <p:spPr>
          <a:xfrm>
            <a:off x="2921000" y="95250"/>
            <a:ext cx="6350000" cy="6667500"/>
          </a:xfrm>
          <a:prstGeom prst="rect">
            <a:avLst/>
          </a:prstGeom>
        </p:spPr>
      </p:pic>
    </p:spTree>
    <p:extLst>
      <p:ext uri="{BB962C8B-B14F-4D97-AF65-F5344CB8AC3E}">
        <p14:creationId xmlns:p14="http://schemas.microsoft.com/office/powerpoint/2010/main" val="2464610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AF5C3-7E96-0841-BE3C-1ED2E4F8B7BB}"/>
              </a:ext>
            </a:extLst>
          </p:cNvPr>
          <p:cNvPicPr>
            <a:picLocks noChangeAspect="1"/>
          </p:cNvPicPr>
          <p:nvPr/>
        </p:nvPicPr>
        <p:blipFill>
          <a:blip r:embed="rId3"/>
          <a:stretch>
            <a:fillRect/>
          </a:stretch>
        </p:blipFill>
        <p:spPr>
          <a:xfrm>
            <a:off x="317764" y="1121229"/>
            <a:ext cx="5715000" cy="5212080"/>
          </a:xfrm>
          <a:prstGeom prst="rect">
            <a:avLst/>
          </a:prstGeom>
        </p:spPr>
      </p:pic>
      <p:pic>
        <p:nvPicPr>
          <p:cNvPr id="3" name="Picture 2">
            <a:extLst>
              <a:ext uri="{FF2B5EF4-FFF2-40B4-BE49-F238E27FC236}">
                <a16:creationId xmlns:a16="http://schemas.microsoft.com/office/drawing/2014/main" id="{1A452F16-1F04-494F-A0C4-6B03CA0D6677}"/>
              </a:ext>
            </a:extLst>
          </p:cNvPr>
          <p:cNvPicPr>
            <a:picLocks noChangeAspect="1"/>
          </p:cNvPicPr>
          <p:nvPr/>
        </p:nvPicPr>
        <p:blipFill>
          <a:blip r:embed="rId4"/>
          <a:stretch>
            <a:fillRect/>
          </a:stretch>
        </p:blipFill>
        <p:spPr>
          <a:xfrm>
            <a:off x="6112075" y="1121229"/>
            <a:ext cx="5715000" cy="5212080"/>
          </a:xfrm>
          <a:prstGeom prst="rect">
            <a:avLst/>
          </a:prstGeom>
        </p:spPr>
      </p:pic>
      <p:sp>
        <p:nvSpPr>
          <p:cNvPr id="4" name="TextBox 3">
            <a:extLst>
              <a:ext uri="{FF2B5EF4-FFF2-40B4-BE49-F238E27FC236}">
                <a16:creationId xmlns:a16="http://schemas.microsoft.com/office/drawing/2014/main" id="{41C47AC6-D9BB-9D4D-8440-4D676D6C578C}"/>
              </a:ext>
            </a:extLst>
          </p:cNvPr>
          <p:cNvSpPr txBox="1"/>
          <p:nvPr/>
        </p:nvSpPr>
        <p:spPr>
          <a:xfrm>
            <a:off x="2166811" y="294818"/>
            <a:ext cx="2226059" cy="584775"/>
          </a:xfrm>
          <a:prstGeom prst="rect">
            <a:avLst/>
          </a:prstGeom>
          <a:noFill/>
        </p:spPr>
        <p:txBody>
          <a:bodyPr wrap="none" rtlCol="0">
            <a:spAutoFit/>
          </a:bodyPr>
          <a:lstStyle/>
          <a:p>
            <a:pPr algn="ctr"/>
            <a:r>
              <a:rPr lang="en-US" sz="3200" b="1" dirty="0"/>
              <a:t>Without IRS</a:t>
            </a:r>
          </a:p>
        </p:txBody>
      </p:sp>
      <p:sp>
        <p:nvSpPr>
          <p:cNvPr id="5" name="TextBox 4">
            <a:extLst>
              <a:ext uri="{FF2B5EF4-FFF2-40B4-BE49-F238E27FC236}">
                <a16:creationId xmlns:a16="http://schemas.microsoft.com/office/drawing/2014/main" id="{57643A15-1468-7F41-B8CF-74AFE6972153}"/>
              </a:ext>
            </a:extLst>
          </p:cNvPr>
          <p:cNvSpPr txBox="1"/>
          <p:nvPr/>
        </p:nvSpPr>
        <p:spPr>
          <a:xfrm>
            <a:off x="8035798" y="288003"/>
            <a:ext cx="1642566" cy="584775"/>
          </a:xfrm>
          <a:prstGeom prst="rect">
            <a:avLst/>
          </a:prstGeom>
          <a:noFill/>
        </p:spPr>
        <p:txBody>
          <a:bodyPr wrap="none" rtlCol="0">
            <a:spAutoFit/>
          </a:bodyPr>
          <a:lstStyle/>
          <a:p>
            <a:pPr algn="ctr"/>
            <a:r>
              <a:rPr lang="en-US" sz="3200" b="1" dirty="0"/>
              <a:t>With IRS</a:t>
            </a:r>
          </a:p>
        </p:txBody>
      </p:sp>
      <p:sp>
        <p:nvSpPr>
          <p:cNvPr id="6" name="TextBox 5">
            <a:extLst>
              <a:ext uri="{FF2B5EF4-FFF2-40B4-BE49-F238E27FC236}">
                <a16:creationId xmlns:a16="http://schemas.microsoft.com/office/drawing/2014/main" id="{3E21549C-D8C7-F84D-B744-D0838367B67A}"/>
              </a:ext>
            </a:extLst>
          </p:cNvPr>
          <p:cNvSpPr txBox="1"/>
          <p:nvPr/>
        </p:nvSpPr>
        <p:spPr>
          <a:xfrm>
            <a:off x="4086905" y="6295985"/>
            <a:ext cx="4050340" cy="369332"/>
          </a:xfrm>
          <a:prstGeom prst="rect">
            <a:avLst/>
          </a:prstGeom>
          <a:noFill/>
        </p:spPr>
        <p:txBody>
          <a:bodyPr wrap="none" rtlCol="0">
            <a:spAutoFit/>
          </a:bodyPr>
          <a:lstStyle/>
          <a:p>
            <a:r>
              <a:rPr lang="en-US" dirty="0"/>
              <a:t>https://</a:t>
            </a:r>
            <a:r>
              <a:rPr lang="en-US" dirty="0" err="1"/>
              <a:t>github.com</a:t>
            </a:r>
            <a:r>
              <a:rPr lang="en-US" dirty="0"/>
              <a:t>/</a:t>
            </a:r>
            <a:r>
              <a:rPr lang="en-US" dirty="0" err="1"/>
              <a:t>pwilmart</a:t>
            </a:r>
            <a:r>
              <a:rPr lang="en-US" dirty="0"/>
              <a:t>/ASMS2018</a:t>
            </a:r>
          </a:p>
        </p:txBody>
      </p:sp>
    </p:spTree>
    <p:extLst>
      <p:ext uri="{BB962C8B-B14F-4D97-AF65-F5344CB8AC3E}">
        <p14:creationId xmlns:p14="http://schemas.microsoft.com/office/powerpoint/2010/main" val="1897402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p:txBody>
          <a:bodyPr>
            <a:noAutofit/>
          </a:bodyPr>
          <a:lstStyle/>
          <a:p>
            <a:r>
              <a:rPr lang="en-US" sz="4800" b="1" dirty="0"/>
              <a:t>Atlantic article says notebooks can replace traditional scientific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p:txBody>
          <a:bodyPr>
            <a:normAutofit/>
          </a:bodyPr>
          <a:lstStyle/>
          <a:p>
            <a:pPr>
              <a:lnSpc>
                <a:spcPct val="100000"/>
              </a:lnSpc>
            </a:pPr>
            <a:r>
              <a:rPr lang="en-US" sz="3600" dirty="0"/>
              <a:t>Notebooks don’t work for all content</a:t>
            </a:r>
          </a:p>
          <a:p>
            <a:pPr>
              <a:lnSpc>
                <a:spcPct val="100000"/>
              </a:lnSpc>
            </a:pPr>
            <a:r>
              <a:rPr lang="en-US" sz="3600" dirty="0"/>
              <a:t>Notebooks make great Supplemental Materials</a:t>
            </a:r>
          </a:p>
          <a:p>
            <a:pPr>
              <a:lnSpc>
                <a:spcPct val="100000"/>
              </a:lnSpc>
            </a:pPr>
            <a:r>
              <a:rPr lang="en-US" sz="3600" dirty="0"/>
              <a:t>Notebooks are logical choices for:</a:t>
            </a:r>
          </a:p>
          <a:p>
            <a:pPr lvl="1">
              <a:lnSpc>
                <a:spcPct val="100000"/>
              </a:lnSpc>
            </a:pPr>
            <a:r>
              <a:rPr lang="en-US" sz="3200" dirty="0"/>
              <a:t>QC and sanity checks</a:t>
            </a:r>
          </a:p>
          <a:p>
            <a:pPr lvl="1">
              <a:lnSpc>
                <a:spcPct val="100000"/>
              </a:lnSpc>
            </a:pPr>
            <a:r>
              <a:rPr lang="en-US" sz="3200" dirty="0"/>
              <a:t>Normalizations, transformations, correlations</a:t>
            </a:r>
          </a:p>
          <a:p>
            <a:pPr lvl="1">
              <a:lnSpc>
                <a:spcPct val="100000"/>
              </a:lnSpc>
            </a:pPr>
            <a:r>
              <a:rPr lang="en-US" sz="3200" dirty="0"/>
              <a:t>Statistical testing and modeling</a:t>
            </a:r>
          </a:p>
        </p:txBody>
      </p:sp>
    </p:spTree>
    <p:extLst>
      <p:ext uri="{BB962C8B-B14F-4D97-AF65-F5344CB8AC3E}">
        <p14:creationId xmlns:p14="http://schemas.microsoft.com/office/powerpoint/2010/main" val="4294681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7240C-B215-C344-9A6A-3775C1145636}"/>
              </a:ext>
            </a:extLst>
          </p:cNvPr>
          <p:cNvSpPr>
            <a:spLocks noGrp="1"/>
          </p:cNvSpPr>
          <p:nvPr>
            <p:ph type="title"/>
          </p:nvPr>
        </p:nvSpPr>
        <p:spPr/>
        <p:txBody>
          <a:bodyPr>
            <a:normAutofit/>
          </a:bodyPr>
          <a:lstStyle/>
          <a:p>
            <a:r>
              <a:rPr lang="en-US" sz="4800" b="1" dirty="0"/>
              <a:t>Disclaimers</a:t>
            </a:r>
          </a:p>
        </p:txBody>
      </p:sp>
      <p:sp>
        <p:nvSpPr>
          <p:cNvPr id="4" name="Content Placeholder 3">
            <a:extLst>
              <a:ext uri="{FF2B5EF4-FFF2-40B4-BE49-F238E27FC236}">
                <a16:creationId xmlns:a16="http://schemas.microsoft.com/office/drawing/2014/main" id="{6536FF1B-BE3E-3842-855F-83FB898960CD}"/>
              </a:ext>
            </a:extLst>
          </p:cNvPr>
          <p:cNvSpPr>
            <a:spLocks noGrp="1"/>
          </p:cNvSpPr>
          <p:nvPr>
            <p:ph idx="1"/>
          </p:nvPr>
        </p:nvSpPr>
        <p:spPr/>
        <p:txBody>
          <a:bodyPr>
            <a:normAutofit lnSpcReduction="10000"/>
          </a:bodyPr>
          <a:lstStyle/>
          <a:p>
            <a:r>
              <a:rPr lang="en-US" sz="3200" dirty="0"/>
              <a:t>Scientific python and </a:t>
            </a:r>
            <a:r>
              <a:rPr lang="en-US" sz="3200" dirty="0" err="1"/>
              <a:t>Jupyter</a:t>
            </a:r>
            <a:r>
              <a:rPr lang="en-US" sz="3200" dirty="0"/>
              <a:t> notebooks are big topics</a:t>
            </a:r>
          </a:p>
          <a:p>
            <a:r>
              <a:rPr lang="en-US" sz="3200" dirty="0"/>
              <a:t>R is confusing and there is a </a:t>
            </a:r>
            <a:r>
              <a:rPr lang="en-US" sz="3200" u="sng" dirty="0"/>
              <a:t>lot</a:t>
            </a:r>
            <a:r>
              <a:rPr lang="en-US" sz="3200" dirty="0"/>
              <a:t> to learn</a:t>
            </a:r>
          </a:p>
          <a:p>
            <a:pPr lvl="1"/>
            <a:r>
              <a:rPr lang="en-US" sz="2800" dirty="0"/>
              <a:t>Traditional (old) R</a:t>
            </a:r>
          </a:p>
          <a:p>
            <a:pPr lvl="1"/>
            <a:r>
              <a:rPr lang="en-US" sz="2800" dirty="0" err="1"/>
              <a:t>RStudio</a:t>
            </a:r>
            <a:r>
              <a:rPr lang="en-US" sz="2800" dirty="0"/>
              <a:t> and modern R</a:t>
            </a:r>
          </a:p>
          <a:p>
            <a:pPr lvl="1"/>
            <a:r>
              <a:rPr lang="en-US" sz="2800" dirty="0"/>
              <a:t>Statistics </a:t>
            </a:r>
          </a:p>
          <a:p>
            <a:pPr lvl="1"/>
            <a:r>
              <a:rPr lang="en-US" sz="2800" dirty="0"/>
              <a:t>Bioconductor </a:t>
            </a:r>
          </a:p>
          <a:p>
            <a:r>
              <a:rPr lang="en-US" sz="3200" dirty="0"/>
              <a:t>Git/</a:t>
            </a:r>
            <a:r>
              <a:rPr lang="en-US" sz="3200" dirty="0" err="1"/>
              <a:t>Github</a:t>
            </a:r>
            <a:r>
              <a:rPr lang="en-US" sz="3200" dirty="0"/>
              <a:t> also extensive</a:t>
            </a:r>
          </a:p>
          <a:p>
            <a:r>
              <a:rPr lang="en-US" sz="3200" dirty="0"/>
              <a:t>“data science” field is interesting: Hadley Wickham, Wes McKinney, Jake </a:t>
            </a:r>
            <a:r>
              <a:rPr lang="en-US" sz="3200" dirty="0" err="1"/>
              <a:t>VanderPlas</a:t>
            </a:r>
            <a:r>
              <a:rPr lang="en-US" sz="3200" dirty="0"/>
              <a:t> (UW)</a:t>
            </a:r>
            <a:endParaRPr lang="en-US" dirty="0"/>
          </a:p>
        </p:txBody>
      </p:sp>
    </p:spTree>
    <p:extLst>
      <p:ext uri="{BB962C8B-B14F-4D97-AF65-F5344CB8AC3E}">
        <p14:creationId xmlns:p14="http://schemas.microsoft.com/office/powerpoint/2010/main" val="361139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4A44EC-652E-6E45-A2F3-546534ADB593}"/>
              </a:ext>
            </a:extLst>
          </p:cNvPr>
          <p:cNvPicPr>
            <a:picLocks noChangeAspect="1"/>
          </p:cNvPicPr>
          <p:nvPr/>
        </p:nvPicPr>
        <p:blipFill>
          <a:blip r:embed="rId3"/>
          <a:stretch>
            <a:fillRect/>
          </a:stretch>
        </p:blipFill>
        <p:spPr>
          <a:xfrm>
            <a:off x="3238500" y="1155700"/>
            <a:ext cx="5715000" cy="4546600"/>
          </a:xfrm>
          <a:prstGeom prst="rect">
            <a:avLst/>
          </a:prstGeom>
        </p:spPr>
      </p:pic>
      <p:sp>
        <p:nvSpPr>
          <p:cNvPr id="3" name="TextBox 2">
            <a:extLst>
              <a:ext uri="{FF2B5EF4-FFF2-40B4-BE49-F238E27FC236}">
                <a16:creationId xmlns:a16="http://schemas.microsoft.com/office/drawing/2014/main" id="{8A693E43-3683-004A-B8F3-75086E02601F}"/>
              </a:ext>
            </a:extLst>
          </p:cNvPr>
          <p:cNvSpPr txBox="1"/>
          <p:nvPr/>
        </p:nvSpPr>
        <p:spPr>
          <a:xfrm>
            <a:off x="447870" y="6064898"/>
            <a:ext cx="7598555" cy="369332"/>
          </a:xfrm>
          <a:prstGeom prst="rect">
            <a:avLst/>
          </a:prstGeom>
          <a:noFill/>
        </p:spPr>
        <p:txBody>
          <a:bodyPr wrap="none" rtlCol="0">
            <a:spAutoFit/>
          </a:bodyPr>
          <a:lstStyle/>
          <a:p>
            <a:r>
              <a:rPr lang="en-US" dirty="0">
                <a:hlinkClick r:id="rId4"/>
              </a:rPr>
              <a:t>https://goo.gl/images/x2PZXP</a:t>
            </a:r>
            <a:r>
              <a:rPr lang="en-US" dirty="0"/>
              <a:t>  (Steve </a:t>
            </a:r>
            <a:r>
              <a:rPr lang="en-US" dirty="0" err="1"/>
              <a:t>Macone</a:t>
            </a:r>
            <a:r>
              <a:rPr lang="en-US" dirty="0"/>
              <a:t>, New Yorker, October 18th, 2010)</a:t>
            </a:r>
          </a:p>
        </p:txBody>
      </p:sp>
      <p:sp>
        <p:nvSpPr>
          <p:cNvPr id="4" name="TextBox 3">
            <a:extLst>
              <a:ext uri="{FF2B5EF4-FFF2-40B4-BE49-F238E27FC236}">
                <a16:creationId xmlns:a16="http://schemas.microsoft.com/office/drawing/2014/main" id="{11E0BDBE-8863-A644-881D-54719AD388B9}"/>
              </a:ext>
            </a:extLst>
          </p:cNvPr>
          <p:cNvSpPr txBox="1"/>
          <p:nvPr/>
        </p:nvSpPr>
        <p:spPr>
          <a:xfrm>
            <a:off x="2896580" y="518160"/>
            <a:ext cx="6502294" cy="646331"/>
          </a:xfrm>
          <a:prstGeom prst="rect">
            <a:avLst/>
          </a:prstGeom>
          <a:noFill/>
        </p:spPr>
        <p:txBody>
          <a:bodyPr wrap="none" rtlCol="0">
            <a:spAutoFit/>
          </a:bodyPr>
          <a:lstStyle/>
          <a:p>
            <a:pPr algn="ctr"/>
            <a:r>
              <a:rPr lang="en-US" sz="3600" dirty="0"/>
              <a:t>See: https://</a:t>
            </a:r>
            <a:r>
              <a:rPr lang="en-US" sz="3600" dirty="0" err="1"/>
              <a:t>github.com</a:t>
            </a:r>
            <a:r>
              <a:rPr lang="en-US" sz="3600" dirty="0"/>
              <a:t>/</a:t>
            </a:r>
            <a:r>
              <a:rPr lang="en-US" sz="3600" dirty="0" err="1"/>
              <a:t>pwilmart</a:t>
            </a:r>
            <a:endParaRPr lang="en-US" sz="3600" dirty="0"/>
          </a:p>
        </p:txBody>
      </p:sp>
    </p:spTree>
    <p:extLst>
      <p:ext uri="{BB962C8B-B14F-4D97-AF65-F5344CB8AC3E}">
        <p14:creationId xmlns:p14="http://schemas.microsoft.com/office/powerpoint/2010/main" val="429322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1524000" y="1179458"/>
            <a:ext cx="9144000" cy="5177790"/>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04801" y="363106"/>
            <a:ext cx="11547230" cy="584775"/>
          </a:xfrm>
          <a:prstGeom prst="rect">
            <a:avLst/>
          </a:prstGeom>
          <a:noFill/>
        </p:spPr>
        <p:txBody>
          <a:bodyPr wrap="square" rtlCol="0">
            <a:spAutoFit/>
          </a:bodyPr>
          <a:lstStyle/>
          <a:p>
            <a:r>
              <a:rPr lang="en-US" sz="3200" dirty="0"/>
              <a:t>Somers J. “The scientific paper is obsolete.” The Atlantic. 2018 Apr 5.</a:t>
            </a:r>
          </a:p>
        </p:txBody>
      </p:sp>
    </p:spTree>
    <p:extLst>
      <p:ext uri="{BB962C8B-B14F-4D97-AF65-F5344CB8AC3E}">
        <p14:creationId xmlns:p14="http://schemas.microsoft.com/office/powerpoint/2010/main" val="281236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sz="4800" b="1" dirty="0"/>
              <a:t>Atlantic article says notebooks can replace papers – so what are notebooks?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a:t>
            </a:r>
          </a:p>
          <a:p>
            <a:pPr>
              <a:lnSpc>
                <a:spcPct val="100000"/>
              </a:lnSpc>
              <a:spcBef>
                <a:spcPts val="1200"/>
              </a:spcBef>
            </a:pPr>
            <a:r>
              <a:rPr lang="en-US" sz="3600" dirty="0"/>
              <a:t>You work on notebooks with web browsers</a:t>
            </a:r>
          </a:p>
          <a:p>
            <a:pPr>
              <a:lnSpc>
                <a:spcPct val="100000"/>
              </a:lnSpc>
              <a:spcBef>
                <a:spcPts val="1200"/>
              </a:spcBef>
            </a:pPr>
            <a:r>
              <a:rPr lang="en-US" sz="3600" dirty="0"/>
              <a:t>Notebooks format text, run code, and show output </a:t>
            </a:r>
          </a:p>
          <a:p>
            <a:pPr>
              <a:lnSpc>
                <a:spcPct val="100000"/>
              </a:lnSpc>
              <a:spcBef>
                <a:spcPts val="1200"/>
              </a:spcBef>
            </a:pPr>
            <a:r>
              <a:rPr lang="en-US" sz="3600" dirty="0" err="1"/>
              <a:t>Jupyter</a:t>
            </a:r>
            <a:r>
              <a:rPr lang="en-US" sz="3600" dirty="0"/>
              <a:t> notebooks or R Markdown (</a:t>
            </a:r>
            <a:r>
              <a:rPr lang="en-US" sz="3600" dirty="0" err="1"/>
              <a:t>RStudio</a:t>
            </a:r>
            <a:r>
              <a:rPr lang="en-US" sz="3600" dirty="0"/>
              <a:t>) + </a:t>
            </a:r>
            <a:r>
              <a:rPr lang="en-US" sz="3600" dirty="0" err="1"/>
              <a:t>knitr</a:t>
            </a:r>
            <a:endParaRPr lang="en-US" sz="3600" dirty="0"/>
          </a:p>
        </p:txBody>
      </p:sp>
    </p:spTree>
    <p:extLst>
      <p:ext uri="{BB962C8B-B14F-4D97-AF65-F5344CB8AC3E}">
        <p14:creationId xmlns:p14="http://schemas.microsoft.com/office/powerpoint/2010/main" val="114348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8168-081B-6B4C-8198-40EF8F6CA3D2}"/>
              </a:ext>
            </a:extLst>
          </p:cNvPr>
          <p:cNvSpPr>
            <a:spLocks noGrp="1"/>
          </p:cNvSpPr>
          <p:nvPr>
            <p:ph type="title"/>
          </p:nvPr>
        </p:nvSpPr>
        <p:spPr/>
        <p:txBody>
          <a:bodyPr>
            <a:normAutofit/>
          </a:bodyPr>
          <a:lstStyle/>
          <a:p>
            <a:r>
              <a:rPr lang="en-US" sz="4800" b="1" dirty="0"/>
              <a:t>Installing </a:t>
            </a:r>
            <a:r>
              <a:rPr lang="en-US" sz="4800" b="1" dirty="0" err="1"/>
              <a:t>Jupyter</a:t>
            </a:r>
            <a:r>
              <a:rPr lang="en-US" sz="4800" b="1" dirty="0"/>
              <a:t> notebooks</a:t>
            </a:r>
          </a:p>
        </p:txBody>
      </p:sp>
      <p:sp>
        <p:nvSpPr>
          <p:cNvPr id="3" name="Content Placeholder 2">
            <a:extLst>
              <a:ext uri="{FF2B5EF4-FFF2-40B4-BE49-F238E27FC236}">
                <a16:creationId xmlns:a16="http://schemas.microsoft.com/office/drawing/2014/main" id="{4A6D5021-183D-9641-BC0B-5204928E221D}"/>
              </a:ext>
            </a:extLst>
          </p:cNvPr>
          <p:cNvSpPr>
            <a:spLocks noGrp="1"/>
          </p:cNvSpPr>
          <p:nvPr>
            <p:ph idx="1"/>
          </p:nvPr>
        </p:nvSpPr>
        <p:spPr/>
        <p:txBody>
          <a:bodyPr/>
          <a:lstStyle/>
          <a:p>
            <a:r>
              <a:rPr lang="en-US" sz="3600" dirty="0"/>
              <a:t>Part of scientific python distributions</a:t>
            </a:r>
          </a:p>
          <a:p>
            <a:pPr lvl="1"/>
            <a:r>
              <a:rPr lang="en-US" sz="3200" dirty="0">
                <a:hlinkClick r:id="rId3"/>
              </a:rPr>
              <a:t>www.anaconda.com</a:t>
            </a:r>
            <a:endParaRPr lang="en-US" sz="3200" dirty="0"/>
          </a:p>
          <a:p>
            <a:r>
              <a:rPr lang="en-US" sz="3600" dirty="0"/>
              <a:t>Extensive documentation online</a:t>
            </a:r>
          </a:p>
          <a:p>
            <a:pPr lvl="1"/>
            <a:r>
              <a:rPr lang="en-US" sz="3200" dirty="0">
                <a:hlinkClick r:id="rId4"/>
              </a:rPr>
              <a:t>www.jupyter.org/documentation</a:t>
            </a:r>
            <a:endParaRPr lang="en-US" sz="3200" dirty="0"/>
          </a:p>
          <a:p>
            <a:r>
              <a:rPr lang="en-US" sz="3600" dirty="0"/>
              <a:t>Supports Python by default</a:t>
            </a:r>
          </a:p>
          <a:p>
            <a:r>
              <a:rPr lang="en-US" sz="3600" dirty="0"/>
              <a:t>R support needs separate installation</a:t>
            </a:r>
          </a:p>
          <a:p>
            <a:pPr lvl="1"/>
            <a:r>
              <a:rPr lang="en-US" sz="3200" dirty="0">
                <a:hlinkClick r:id="rId5"/>
              </a:rPr>
              <a:t>https//</a:t>
            </a:r>
            <a:r>
              <a:rPr lang="en-US" sz="3200" dirty="0" err="1">
                <a:hlinkClick r:id="rId5"/>
              </a:rPr>
              <a:t>irkernel.github.io</a:t>
            </a:r>
            <a:r>
              <a:rPr lang="en-US" sz="3200" dirty="0">
                <a:hlinkClick r:id="rId5"/>
              </a:rPr>
              <a:t>/installation/</a:t>
            </a:r>
            <a:endParaRPr lang="en-US" sz="3200" dirty="0"/>
          </a:p>
          <a:p>
            <a:endParaRPr lang="en-US" dirty="0"/>
          </a:p>
        </p:txBody>
      </p:sp>
    </p:spTree>
    <p:extLst>
      <p:ext uri="{BB962C8B-B14F-4D97-AF65-F5344CB8AC3E}">
        <p14:creationId xmlns:p14="http://schemas.microsoft.com/office/powerpoint/2010/main" val="803790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F38295-DD36-D743-92E8-704280AC9386}"/>
              </a:ext>
            </a:extLst>
          </p:cNvPr>
          <p:cNvPicPr>
            <a:picLocks noChangeAspect="1"/>
          </p:cNvPicPr>
          <p:nvPr/>
        </p:nvPicPr>
        <p:blipFill>
          <a:blip r:embed="rId3"/>
          <a:stretch>
            <a:fillRect/>
          </a:stretch>
        </p:blipFill>
        <p:spPr>
          <a:xfrm>
            <a:off x="0" y="-331467"/>
            <a:ext cx="12192000" cy="3317480"/>
          </a:xfrm>
          <a:prstGeom prst="rect">
            <a:avLst/>
          </a:prstGeom>
        </p:spPr>
      </p:pic>
      <p:pic>
        <p:nvPicPr>
          <p:cNvPr id="9" name="Picture 8">
            <a:extLst>
              <a:ext uri="{FF2B5EF4-FFF2-40B4-BE49-F238E27FC236}">
                <a16:creationId xmlns:a16="http://schemas.microsoft.com/office/drawing/2014/main" id="{01BBFDCA-69EF-1646-A8A7-054F6B3A9739}"/>
              </a:ext>
            </a:extLst>
          </p:cNvPr>
          <p:cNvPicPr>
            <a:picLocks noChangeAspect="1"/>
          </p:cNvPicPr>
          <p:nvPr/>
        </p:nvPicPr>
        <p:blipFill>
          <a:blip r:embed="rId4"/>
          <a:stretch>
            <a:fillRect/>
          </a:stretch>
        </p:blipFill>
        <p:spPr>
          <a:xfrm>
            <a:off x="6980" y="2299836"/>
            <a:ext cx="12192000" cy="4884285"/>
          </a:xfrm>
          <a:prstGeom prst="rect">
            <a:avLst/>
          </a:prstGeom>
        </p:spPr>
      </p:pic>
      <p:sp>
        <p:nvSpPr>
          <p:cNvPr id="10" name="TextBox 9">
            <a:extLst>
              <a:ext uri="{FF2B5EF4-FFF2-40B4-BE49-F238E27FC236}">
                <a16:creationId xmlns:a16="http://schemas.microsoft.com/office/drawing/2014/main" id="{197103B7-0703-874E-9CAF-916719175718}"/>
              </a:ext>
            </a:extLst>
          </p:cNvPr>
          <p:cNvSpPr txBox="1"/>
          <p:nvPr/>
        </p:nvSpPr>
        <p:spPr>
          <a:xfrm>
            <a:off x="5638800" y="1046167"/>
            <a:ext cx="5128007" cy="1200329"/>
          </a:xfrm>
          <a:prstGeom prst="rect">
            <a:avLst/>
          </a:prstGeom>
          <a:solidFill>
            <a:schemeClr val="bg1"/>
          </a:solidFill>
        </p:spPr>
        <p:txBody>
          <a:bodyPr wrap="none" rtlCol="0">
            <a:spAutoFit/>
          </a:bodyPr>
          <a:lstStyle/>
          <a:p>
            <a:r>
              <a:rPr lang="en-US" sz="3600" b="1" dirty="0">
                <a:solidFill>
                  <a:srgbClr val="FF0000"/>
                </a:solidFill>
              </a:rPr>
              <a:t>Launch </a:t>
            </a:r>
            <a:r>
              <a:rPr lang="en-US" sz="3600" b="1" dirty="0" err="1">
                <a:solidFill>
                  <a:srgbClr val="FF0000"/>
                </a:solidFill>
              </a:rPr>
              <a:t>Jupyter</a:t>
            </a:r>
            <a:r>
              <a:rPr lang="en-US" sz="3600" b="1" dirty="0">
                <a:solidFill>
                  <a:srgbClr val="FF0000"/>
                </a:solidFill>
              </a:rPr>
              <a:t> notebook </a:t>
            </a:r>
            <a:br>
              <a:rPr lang="en-US" sz="3600" b="1" dirty="0">
                <a:solidFill>
                  <a:srgbClr val="FF0000"/>
                </a:solidFill>
              </a:rPr>
            </a:br>
            <a:r>
              <a:rPr lang="en-US" sz="3600" b="1" dirty="0">
                <a:solidFill>
                  <a:srgbClr val="FF0000"/>
                </a:solidFill>
              </a:rPr>
              <a:t>from command line</a:t>
            </a:r>
          </a:p>
        </p:txBody>
      </p:sp>
      <p:sp>
        <p:nvSpPr>
          <p:cNvPr id="11" name="Oval 10">
            <a:extLst>
              <a:ext uri="{FF2B5EF4-FFF2-40B4-BE49-F238E27FC236}">
                <a16:creationId xmlns:a16="http://schemas.microsoft.com/office/drawing/2014/main" id="{BE451579-0187-014C-9D18-2AA6EBBE3A90}"/>
              </a:ext>
            </a:extLst>
          </p:cNvPr>
          <p:cNvSpPr/>
          <p:nvPr/>
        </p:nvSpPr>
        <p:spPr>
          <a:xfrm>
            <a:off x="4785360" y="2552700"/>
            <a:ext cx="2705100"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D486B11-AACA-3E4D-804B-0D1001C1F613}"/>
              </a:ext>
            </a:extLst>
          </p:cNvPr>
          <p:cNvSpPr/>
          <p:nvPr/>
        </p:nvSpPr>
        <p:spPr>
          <a:xfrm>
            <a:off x="960120" y="4396740"/>
            <a:ext cx="2705100"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AB93FFA-9F4A-D74E-869C-F04C2537A01A}"/>
              </a:ext>
            </a:extLst>
          </p:cNvPr>
          <p:cNvSpPr/>
          <p:nvPr/>
        </p:nvSpPr>
        <p:spPr>
          <a:xfrm>
            <a:off x="10530840" y="3810000"/>
            <a:ext cx="9144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2EA5A41-48DF-3F4D-820E-218A6261FCF6}"/>
              </a:ext>
            </a:extLst>
          </p:cNvPr>
          <p:cNvSpPr/>
          <p:nvPr/>
        </p:nvSpPr>
        <p:spPr>
          <a:xfrm>
            <a:off x="2352311" y="432769"/>
            <a:ext cx="6735848" cy="2233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7A1BF35-CC85-9540-8F56-EFECBC3593FF}"/>
              </a:ext>
            </a:extLst>
          </p:cNvPr>
          <p:cNvSpPr/>
          <p:nvPr/>
        </p:nvSpPr>
        <p:spPr>
          <a:xfrm>
            <a:off x="3531957" y="656135"/>
            <a:ext cx="1465832" cy="1884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43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92D33B-0A20-DE47-B196-C556CA193BB9}"/>
              </a:ext>
            </a:extLst>
          </p:cNvPr>
          <p:cNvGrpSpPr/>
          <p:nvPr/>
        </p:nvGrpSpPr>
        <p:grpSpPr>
          <a:xfrm>
            <a:off x="0" y="1647768"/>
            <a:ext cx="12192000" cy="4884285"/>
            <a:chOff x="0" y="986857"/>
            <a:chExt cx="12192000" cy="4884285"/>
          </a:xfrm>
        </p:grpSpPr>
        <p:pic>
          <p:nvPicPr>
            <p:cNvPr id="3" name="Picture 2">
              <a:extLst>
                <a:ext uri="{FF2B5EF4-FFF2-40B4-BE49-F238E27FC236}">
                  <a16:creationId xmlns:a16="http://schemas.microsoft.com/office/drawing/2014/main" id="{5536039A-FA82-044C-870B-DBA546D7102E}"/>
                </a:ext>
              </a:extLst>
            </p:cNvPr>
            <p:cNvPicPr>
              <a:picLocks noChangeAspect="1"/>
            </p:cNvPicPr>
            <p:nvPr/>
          </p:nvPicPr>
          <p:blipFill>
            <a:blip r:embed="rId3"/>
            <a:stretch>
              <a:fillRect/>
            </a:stretch>
          </p:blipFill>
          <p:spPr>
            <a:xfrm>
              <a:off x="0" y="986857"/>
              <a:ext cx="12192000" cy="4884285"/>
            </a:xfrm>
            <a:prstGeom prst="rect">
              <a:avLst/>
            </a:prstGeom>
          </p:spPr>
        </p:pic>
        <p:sp>
          <p:nvSpPr>
            <p:cNvPr id="4" name="Oval 3">
              <a:extLst>
                <a:ext uri="{FF2B5EF4-FFF2-40B4-BE49-F238E27FC236}">
                  <a16:creationId xmlns:a16="http://schemas.microsoft.com/office/drawing/2014/main" id="{B545B452-FF6A-EE44-83A0-A001EE9DD03C}"/>
                </a:ext>
              </a:extLst>
            </p:cNvPr>
            <p:cNvSpPr/>
            <p:nvPr/>
          </p:nvSpPr>
          <p:spPr>
            <a:xfrm>
              <a:off x="1470660" y="1783080"/>
              <a:ext cx="1668780" cy="556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93ECC97-27A2-924F-9239-0563DECCB9E0}"/>
                </a:ext>
              </a:extLst>
            </p:cNvPr>
            <p:cNvSpPr txBox="1"/>
            <p:nvPr/>
          </p:nvSpPr>
          <p:spPr>
            <a:xfrm>
              <a:off x="3329940" y="1738044"/>
              <a:ext cx="2935227" cy="584775"/>
            </a:xfrm>
            <a:prstGeom prst="rect">
              <a:avLst/>
            </a:prstGeom>
            <a:noFill/>
          </p:spPr>
          <p:txBody>
            <a:bodyPr wrap="none" rtlCol="0">
              <a:spAutoFit/>
            </a:bodyPr>
            <a:lstStyle/>
            <a:p>
              <a:r>
                <a:rPr lang="en-US" sz="3200" b="1" dirty="0">
                  <a:solidFill>
                    <a:srgbClr val="FF0000"/>
                  </a:solidFill>
                </a:rPr>
                <a:t>Notebook name</a:t>
              </a:r>
            </a:p>
          </p:txBody>
        </p:sp>
        <p:sp>
          <p:nvSpPr>
            <p:cNvPr id="6" name="TextBox 5">
              <a:extLst>
                <a:ext uri="{FF2B5EF4-FFF2-40B4-BE49-F238E27FC236}">
                  <a16:creationId xmlns:a16="http://schemas.microsoft.com/office/drawing/2014/main" id="{0715A171-CB92-B541-BEA2-EB28648C9F31}"/>
                </a:ext>
              </a:extLst>
            </p:cNvPr>
            <p:cNvSpPr txBox="1"/>
            <p:nvPr/>
          </p:nvSpPr>
          <p:spPr>
            <a:xfrm>
              <a:off x="5257800" y="2126664"/>
              <a:ext cx="1850186" cy="584775"/>
            </a:xfrm>
            <a:prstGeom prst="rect">
              <a:avLst/>
            </a:prstGeom>
            <a:noFill/>
          </p:spPr>
          <p:txBody>
            <a:bodyPr wrap="none" rtlCol="0">
              <a:spAutoFit/>
            </a:bodyPr>
            <a:lstStyle/>
            <a:p>
              <a:r>
                <a:rPr lang="en-US" sz="3200" b="1" dirty="0">
                  <a:solidFill>
                    <a:srgbClr val="FF0000"/>
                  </a:solidFill>
                </a:rPr>
                <a:t>Menu bar</a:t>
              </a:r>
            </a:p>
          </p:txBody>
        </p:sp>
        <p:sp>
          <p:nvSpPr>
            <p:cNvPr id="7" name="TextBox 6">
              <a:extLst>
                <a:ext uri="{FF2B5EF4-FFF2-40B4-BE49-F238E27FC236}">
                  <a16:creationId xmlns:a16="http://schemas.microsoft.com/office/drawing/2014/main" id="{A46E16D2-8525-374A-B3DC-21798684AB8B}"/>
                </a:ext>
              </a:extLst>
            </p:cNvPr>
            <p:cNvSpPr txBox="1"/>
            <p:nvPr/>
          </p:nvSpPr>
          <p:spPr>
            <a:xfrm>
              <a:off x="6214053" y="2457151"/>
              <a:ext cx="1463670" cy="584775"/>
            </a:xfrm>
            <a:prstGeom prst="rect">
              <a:avLst/>
            </a:prstGeom>
            <a:noFill/>
          </p:spPr>
          <p:txBody>
            <a:bodyPr wrap="none" rtlCol="0">
              <a:spAutoFit/>
            </a:bodyPr>
            <a:lstStyle/>
            <a:p>
              <a:r>
                <a:rPr lang="en-US" sz="3200" b="1" dirty="0">
                  <a:solidFill>
                    <a:srgbClr val="FF0000"/>
                  </a:solidFill>
                </a:rPr>
                <a:t>Toolbar</a:t>
              </a:r>
            </a:p>
          </p:txBody>
        </p:sp>
        <p:sp>
          <p:nvSpPr>
            <p:cNvPr id="8" name="Oval 7">
              <a:extLst>
                <a:ext uri="{FF2B5EF4-FFF2-40B4-BE49-F238E27FC236}">
                  <a16:creationId xmlns:a16="http://schemas.microsoft.com/office/drawing/2014/main" id="{4C0DD380-5B2C-D441-8042-488C74644BA0}"/>
                </a:ext>
              </a:extLst>
            </p:cNvPr>
            <p:cNvSpPr/>
            <p:nvPr/>
          </p:nvSpPr>
          <p:spPr>
            <a:xfrm>
              <a:off x="5852187" y="1264919"/>
              <a:ext cx="1059153" cy="411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677EC8-D863-FF46-B8CD-1D7E9E0ED405}"/>
                </a:ext>
              </a:extLst>
            </p:cNvPr>
            <p:cNvSpPr txBox="1"/>
            <p:nvPr/>
          </p:nvSpPr>
          <p:spPr>
            <a:xfrm>
              <a:off x="2983173" y="3126661"/>
              <a:ext cx="5744137" cy="1446550"/>
            </a:xfrm>
            <a:prstGeom prst="rect">
              <a:avLst/>
            </a:prstGeom>
            <a:noFill/>
          </p:spPr>
          <p:txBody>
            <a:bodyPr wrap="none" rtlCol="0">
              <a:spAutoFit/>
            </a:bodyPr>
            <a:lstStyle/>
            <a:p>
              <a:r>
                <a:rPr lang="en-US" sz="3200" b="1" dirty="0">
                  <a:solidFill>
                    <a:srgbClr val="FF0000"/>
                  </a:solidFill>
                </a:rPr>
                <a:t>Code cell</a:t>
              </a:r>
            </a:p>
            <a:p>
              <a:pPr marL="457200" indent="-457200">
                <a:buFont typeface="Arial" panose="020B0604020202020204" pitchFamily="34" charset="0"/>
                <a:buChar char="•"/>
              </a:pPr>
              <a:r>
                <a:rPr lang="en-US" sz="2800" b="1" dirty="0">
                  <a:solidFill>
                    <a:srgbClr val="FF0000"/>
                  </a:solidFill>
                </a:rPr>
                <a:t>Multi-line with syntax highlighting</a:t>
              </a:r>
            </a:p>
            <a:p>
              <a:pPr marL="457200" indent="-457200">
                <a:buFont typeface="Arial" panose="020B0604020202020204" pitchFamily="34" charset="0"/>
                <a:buChar char="•"/>
              </a:pPr>
              <a:r>
                <a:rPr lang="en-US" sz="2800" b="1" dirty="0">
                  <a:solidFill>
                    <a:srgbClr val="FF0000"/>
                  </a:solidFill>
                </a:rPr>
                <a:t>SHIFT + RETURN to execute</a:t>
              </a:r>
            </a:p>
          </p:txBody>
        </p:sp>
      </p:grpSp>
      <p:sp>
        <p:nvSpPr>
          <p:cNvPr id="11" name="TextBox 10">
            <a:extLst>
              <a:ext uri="{FF2B5EF4-FFF2-40B4-BE49-F238E27FC236}">
                <a16:creationId xmlns:a16="http://schemas.microsoft.com/office/drawing/2014/main" id="{34D665FF-29C0-8441-A792-E098FA22E1FB}"/>
              </a:ext>
            </a:extLst>
          </p:cNvPr>
          <p:cNvSpPr txBox="1"/>
          <p:nvPr/>
        </p:nvSpPr>
        <p:spPr>
          <a:xfrm>
            <a:off x="3639779" y="480060"/>
            <a:ext cx="5112425" cy="830997"/>
          </a:xfrm>
          <a:prstGeom prst="rect">
            <a:avLst/>
          </a:prstGeom>
          <a:noFill/>
        </p:spPr>
        <p:txBody>
          <a:bodyPr wrap="none" rtlCol="0">
            <a:spAutoFit/>
          </a:bodyPr>
          <a:lstStyle/>
          <a:p>
            <a:pPr algn="ctr"/>
            <a:r>
              <a:rPr lang="en-US" sz="4800" b="1" dirty="0"/>
              <a:t>Notebook anatomy</a:t>
            </a:r>
          </a:p>
        </p:txBody>
      </p:sp>
      <p:sp>
        <p:nvSpPr>
          <p:cNvPr id="12" name="TextBox 11">
            <a:extLst>
              <a:ext uri="{FF2B5EF4-FFF2-40B4-BE49-F238E27FC236}">
                <a16:creationId xmlns:a16="http://schemas.microsoft.com/office/drawing/2014/main" id="{0BAC36D6-7937-874B-B3C4-5AE456810654}"/>
              </a:ext>
            </a:extLst>
          </p:cNvPr>
          <p:cNvSpPr txBox="1"/>
          <p:nvPr/>
        </p:nvSpPr>
        <p:spPr>
          <a:xfrm>
            <a:off x="2795526" y="6288831"/>
            <a:ext cx="6462218" cy="369332"/>
          </a:xfrm>
          <a:prstGeom prst="rect">
            <a:avLst/>
          </a:prstGeom>
          <a:noFill/>
        </p:spPr>
        <p:txBody>
          <a:bodyPr wrap="none" rtlCol="0">
            <a:spAutoFit/>
          </a:bodyPr>
          <a:lstStyle/>
          <a:p>
            <a:pPr algn="ctr"/>
            <a:r>
              <a:rPr lang="en-US" dirty="0"/>
              <a:t>https://</a:t>
            </a:r>
            <a:r>
              <a:rPr lang="en-US" dirty="0" err="1"/>
              <a:t>jupyter-notebook.readthedocs.io</a:t>
            </a:r>
            <a:r>
              <a:rPr lang="en-US" dirty="0"/>
              <a:t>/</a:t>
            </a:r>
            <a:r>
              <a:rPr lang="en-US" dirty="0" err="1"/>
              <a:t>en</a:t>
            </a:r>
            <a:r>
              <a:rPr lang="en-US" dirty="0"/>
              <a:t>/stable/</a:t>
            </a:r>
            <a:r>
              <a:rPr lang="en-US" dirty="0" err="1"/>
              <a:t>notebook.html</a:t>
            </a:r>
            <a:endParaRPr lang="en-US" dirty="0"/>
          </a:p>
        </p:txBody>
      </p:sp>
    </p:spTree>
    <p:extLst>
      <p:ext uri="{BB962C8B-B14F-4D97-AF65-F5344CB8AC3E}">
        <p14:creationId xmlns:p14="http://schemas.microsoft.com/office/powerpoint/2010/main" val="3347142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797D69-5765-D14D-9DBE-B6B805D57973}"/>
              </a:ext>
            </a:extLst>
          </p:cNvPr>
          <p:cNvPicPr>
            <a:picLocks noChangeAspect="1"/>
          </p:cNvPicPr>
          <p:nvPr/>
        </p:nvPicPr>
        <p:blipFill>
          <a:blip r:embed="rId3"/>
          <a:stretch>
            <a:fillRect/>
          </a:stretch>
        </p:blipFill>
        <p:spPr>
          <a:xfrm>
            <a:off x="864165" y="-190500"/>
            <a:ext cx="10463670" cy="6858000"/>
          </a:xfrm>
          <a:prstGeom prst="rect">
            <a:avLst/>
          </a:prstGeom>
        </p:spPr>
      </p:pic>
      <p:sp>
        <p:nvSpPr>
          <p:cNvPr id="4" name="Oval 3">
            <a:extLst>
              <a:ext uri="{FF2B5EF4-FFF2-40B4-BE49-F238E27FC236}">
                <a16:creationId xmlns:a16="http://schemas.microsoft.com/office/drawing/2014/main" id="{087CA6CD-B797-A443-9576-79E2E934A9CE}"/>
              </a:ext>
            </a:extLst>
          </p:cNvPr>
          <p:cNvSpPr/>
          <p:nvPr/>
        </p:nvSpPr>
        <p:spPr>
          <a:xfrm>
            <a:off x="2118360" y="1493520"/>
            <a:ext cx="4823460" cy="11430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C1FF232-EB07-E74F-AD79-7A3178D78B61}"/>
              </a:ext>
            </a:extLst>
          </p:cNvPr>
          <p:cNvSpPr txBox="1"/>
          <p:nvPr/>
        </p:nvSpPr>
        <p:spPr>
          <a:xfrm>
            <a:off x="7208520" y="1772632"/>
            <a:ext cx="2445541" cy="584775"/>
          </a:xfrm>
          <a:prstGeom prst="rect">
            <a:avLst/>
          </a:prstGeom>
          <a:noFill/>
        </p:spPr>
        <p:txBody>
          <a:bodyPr wrap="none" rtlCol="0">
            <a:spAutoFit/>
          </a:bodyPr>
          <a:lstStyle/>
          <a:p>
            <a:r>
              <a:rPr lang="en-US" sz="3200" b="1" dirty="0">
                <a:solidFill>
                  <a:srgbClr val="FF0000"/>
                </a:solidFill>
              </a:rPr>
              <a:t>header levels</a:t>
            </a:r>
          </a:p>
        </p:txBody>
      </p:sp>
      <p:sp>
        <p:nvSpPr>
          <p:cNvPr id="6" name="TextBox 5">
            <a:extLst>
              <a:ext uri="{FF2B5EF4-FFF2-40B4-BE49-F238E27FC236}">
                <a16:creationId xmlns:a16="http://schemas.microsoft.com/office/drawing/2014/main" id="{DE94B2D9-5FEE-2844-B4B2-2C9E24FBC35F}"/>
              </a:ext>
            </a:extLst>
          </p:cNvPr>
          <p:cNvSpPr txBox="1"/>
          <p:nvPr/>
        </p:nvSpPr>
        <p:spPr>
          <a:xfrm>
            <a:off x="4023360" y="4029566"/>
            <a:ext cx="854529" cy="584775"/>
          </a:xfrm>
          <a:prstGeom prst="rect">
            <a:avLst/>
          </a:prstGeom>
          <a:noFill/>
        </p:spPr>
        <p:txBody>
          <a:bodyPr wrap="none" rtlCol="0">
            <a:spAutoFit/>
          </a:bodyPr>
          <a:lstStyle/>
          <a:p>
            <a:r>
              <a:rPr lang="en-US" sz="3200" b="1" dirty="0">
                <a:solidFill>
                  <a:srgbClr val="FF0000"/>
                </a:solidFill>
              </a:rPr>
              <a:t>text</a:t>
            </a:r>
          </a:p>
        </p:txBody>
      </p:sp>
      <p:sp>
        <p:nvSpPr>
          <p:cNvPr id="7" name="TextBox 6">
            <a:extLst>
              <a:ext uri="{FF2B5EF4-FFF2-40B4-BE49-F238E27FC236}">
                <a16:creationId xmlns:a16="http://schemas.microsoft.com/office/drawing/2014/main" id="{F435650B-F506-D545-83BA-197D266ABC37}"/>
              </a:ext>
            </a:extLst>
          </p:cNvPr>
          <p:cNvSpPr txBox="1"/>
          <p:nvPr/>
        </p:nvSpPr>
        <p:spPr>
          <a:xfrm>
            <a:off x="4937760" y="5422612"/>
            <a:ext cx="2474395" cy="584775"/>
          </a:xfrm>
          <a:prstGeom prst="rect">
            <a:avLst/>
          </a:prstGeom>
          <a:noFill/>
        </p:spPr>
        <p:txBody>
          <a:bodyPr wrap="none" rtlCol="0">
            <a:spAutoFit/>
          </a:bodyPr>
          <a:lstStyle/>
          <a:p>
            <a:r>
              <a:rPr lang="en-US" sz="3200" b="1" dirty="0">
                <a:solidFill>
                  <a:srgbClr val="FF0000"/>
                </a:solidFill>
              </a:rPr>
              <a:t>indented text</a:t>
            </a:r>
          </a:p>
        </p:txBody>
      </p:sp>
      <p:sp>
        <p:nvSpPr>
          <p:cNvPr id="8" name="TextBox 7">
            <a:extLst>
              <a:ext uri="{FF2B5EF4-FFF2-40B4-BE49-F238E27FC236}">
                <a16:creationId xmlns:a16="http://schemas.microsoft.com/office/drawing/2014/main" id="{840D8AFE-3114-2543-B1F1-1DC478E2D919}"/>
              </a:ext>
            </a:extLst>
          </p:cNvPr>
          <p:cNvSpPr txBox="1"/>
          <p:nvPr/>
        </p:nvSpPr>
        <p:spPr>
          <a:xfrm>
            <a:off x="742761" y="6333155"/>
            <a:ext cx="10721718" cy="369332"/>
          </a:xfrm>
          <a:prstGeom prst="rect">
            <a:avLst/>
          </a:prstGeom>
          <a:noFill/>
        </p:spPr>
        <p:txBody>
          <a:bodyPr wrap="none" rtlCol="0">
            <a:spAutoFit/>
          </a:bodyPr>
          <a:lstStyle/>
          <a:p>
            <a:r>
              <a:rPr lang="en-US" dirty="0"/>
              <a:t>https://</a:t>
            </a:r>
            <a:r>
              <a:rPr lang="en-US" dirty="0" err="1"/>
              <a:t>medium.com</a:t>
            </a:r>
            <a:r>
              <a:rPr lang="en-US" dirty="0"/>
              <a:t>/</a:t>
            </a:r>
            <a:r>
              <a:rPr lang="en-US" dirty="0" err="1"/>
              <a:t>ibm</a:t>
            </a:r>
            <a:r>
              <a:rPr lang="en-US" dirty="0"/>
              <a:t>-data-science-experience/markdown-for-jupyter-notebooks-cheatsheet-386c05aeebed</a:t>
            </a:r>
          </a:p>
        </p:txBody>
      </p:sp>
      <p:sp>
        <p:nvSpPr>
          <p:cNvPr id="9" name="Rectangle 8">
            <a:extLst>
              <a:ext uri="{FF2B5EF4-FFF2-40B4-BE49-F238E27FC236}">
                <a16:creationId xmlns:a16="http://schemas.microsoft.com/office/drawing/2014/main" id="{D8F045F4-E80A-2F42-8E03-5E35921297ED}"/>
              </a:ext>
            </a:extLst>
          </p:cNvPr>
          <p:cNvSpPr/>
          <p:nvPr/>
        </p:nvSpPr>
        <p:spPr>
          <a:xfrm>
            <a:off x="4396740" y="1112520"/>
            <a:ext cx="11430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45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D3FFF-5880-6844-B2F5-771D77584B42}"/>
              </a:ext>
            </a:extLst>
          </p:cNvPr>
          <p:cNvPicPr>
            <a:picLocks noChangeAspect="1"/>
          </p:cNvPicPr>
          <p:nvPr/>
        </p:nvPicPr>
        <p:blipFill>
          <a:blip r:embed="rId3"/>
          <a:stretch>
            <a:fillRect/>
          </a:stretch>
        </p:blipFill>
        <p:spPr>
          <a:xfrm>
            <a:off x="1180723" y="0"/>
            <a:ext cx="9830554" cy="6858000"/>
          </a:xfrm>
          <a:prstGeom prst="rect">
            <a:avLst/>
          </a:prstGeom>
        </p:spPr>
      </p:pic>
    </p:spTree>
    <p:extLst>
      <p:ext uri="{BB962C8B-B14F-4D97-AF65-F5344CB8AC3E}">
        <p14:creationId xmlns:p14="http://schemas.microsoft.com/office/powerpoint/2010/main" val="2746379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3811</TotalTime>
  <Words>3957</Words>
  <Application>Microsoft Macintosh PowerPoint</Application>
  <PresentationFormat>Widescreen</PresentationFormat>
  <Paragraphs>166</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Reproducible quantitative proteomics analyses using Jupyter notebooks and R</vt:lpstr>
      <vt:lpstr>PowerPoint Presentation</vt:lpstr>
      <vt:lpstr>PowerPoint Presentation</vt:lpstr>
      <vt:lpstr>Atlantic article says notebooks can replace papers – so what are notebooks?</vt:lpstr>
      <vt:lpstr>Installing Jupyter notebooks</vt:lpstr>
      <vt:lpstr>PowerPoint Presentation</vt:lpstr>
      <vt:lpstr>PowerPoint Presentation</vt:lpstr>
      <vt:lpstr>PowerPoint Presentation</vt:lpstr>
      <vt:lpstr>PowerPoint Presentation</vt:lpstr>
      <vt:lpstr>PowerPoint Presentation</vt:lpstr>
      <vt:lpstr>Pictures are worth a thousand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Atlantic article says notebooks can replace traditional scientific papers…</vt:lpstr>
      <vt:lpstr>Disclaimers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quantitative proteomics analyses using Jupyter notebooks  and R</dc:title>
  <dc:creator>Phillip Wilmarth</dc:creator>
  <cp:lastModifiedBy>Phillip Wilmarth</cp:lastModifiedBy>
  <cp:revision>64</cp:revision>
  <dcterms:created xsi:type="dcterms:W3CDTF">2018-07-19T22:18:53Z</dcterms:created>
  <dcterms:modified xsi:type="dcterms:W3CDTF">2019-11-09T18:09:18Z</dcterms:modified>
</cp:coreProperties>
</file>